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62"/>
  </p:notesMasterIdLst>
  <p:sldIdLst>
    <p:sldId id="256" r:id="rId2"/>
    <p:sldId id="265" r:id="rId3"/>
    <p:sldId id="338" r:id="rId4"/>
    <p:sldId id="287" r:id="rId5"/>
    <p:sldId id="339" r:id="rId6"/>
    <p:sldId id="340" r:id="rId7"/>
    <p:sldId id="341" r:id="rId8"/>
    <p:sldId id="342" r:id="rId9"/>
    <p:sldId id="316" r:id="rId10"/>
    <p:sldId id="317" r:id="rId11"/>
    <p:sldId id="318" r:id="rId12"/>
    <p:sldId id="319" r:id="rId13"/>
    <p:sldId id="320" r:id="rId14"/>
    <p:sldId id="323" r:id="rId15"/>
    <p:sldId id="324" r:id="rId16"/>
    <p:sldId id="325" r:id="rId17"/>
    <p:sldId id="321" r:id="rId18"/>
    <p:sldId id="322" r:id="rId19"/>
    <p:sldId id="332" r:id="rId20"/>
    <p:sldId id="298" r:id="rId21"/>
    <p:sldId id="343" r:id="rId22"/>
    <p:sldId id="350" r:id="rId23"/>
    <p:sldId id="330" r:id="rId24"/>
    <p:sldId id="304" r:id="rId25"/>
    <p:sldId id="311" r:id="rId26"/>
    <p:sldId id="273" r:id="rId27"/>
    <p:sldId id="351" r:id="rId28"/>
    <p:sldId id="312" r:id="rId29"/>
    <p:sldId id="277" r:id="rId30"/>
    <p:sldId id="348" r:id="rId31"/>
    <p:sldId id="349" r:id="rId32"/>
    <p:sldId id="313" r:id="rId33"/>
    <p:sldId id="314" r:id="rId34"/>
    <p:sldId id="352" r:id="rId35"/>
    <p:sldId id="299" r:id="rId36"/>
    <p:sldId id="327" r:id="rId37"/>
    <p:sldId id="283" r:id="rId38"/>
    <p:sldId id="334" r:id="rId39"/>
    <p:sldId id="284" r:id="rId40"/>
    <p:sldId id="333" r:id="rId41"/>
    <p:sldId id="297" r:id="rId42"/>
    <p:sldId id="354" r:id="rId43"/>
    <p:sldId id="346" r:id="rId44"/>
    <p:sldId id="285" r:id="rId45"/>
    <p:sldId id="366" r:id="rId46"/>
    <p:sldId id="347" r:id="rId47"/>
    <p:sldId id="364" r:id="rId48"/>
    <p:sldId id="365" r:id="rId49"/>
    <p:sldId id="363" r:id="rId50"/>
    <p:sldId id="360" r:id="rId51"/>
    <p:sldId id="335" r:id="rId52"/>
    <p:sldId id="336" r:id="rId53"/>
    <p:sldId id="353" r:id="rId54"/>
    <p:sldId id="359" r:id="rId55"/>
    <p:sldId id="361" r:id="rId56"/>
    <p:sldId id="357" r:id="rId57"/>
    <p:sldId id="356" r:id="rId58"/>
    <p:sldId id="362" r:id="rId59"/>
    <p:sldId id="326" r:id="rId60"/>
    <p:sldId id="300" r:id="rId61"/>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on" initials="A" lastIdx="1" clrIdx="0">
    <p:extLst>
      <p:ext uri="{19B8F6BF-5375-455C-9EA6-DF929625EA0E}">
        <p15:presenceInfo xmlns:p15="http://schemas.microsoft.com/office/powerpoint/2012/main" userId="Al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5991" autoAdjust="0"/>
  </p:normalViewPr>
  <p:slideViewPr>
    <p:cSldViewPr snapToGrid="0">
      <p:cViewPr varScale="1">
        <p:scale>
          <a:sx n="98" d="100"/>
          <a:sy n="98" d="100"/>
        </p:scale>
        <p:origin x="12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4T10:35:42.492" idx="1">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B1FFEBFC-3F96-4693-A219-F3174061D000}" type="datetimeFigureOut">
              <a:rPr lang="he-IL" smtClean="0"/>
              <a:t>ה'.כסלו.תשפ"ג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EE3995CE-7527-48CD-90CF-756BD35E8097}" type="slidenum">
              <a:rPr lang="he-IL" smtClean="0"/>
              <a:t>‹#›</a:t>
            </a:fld>
            <a:endParaRPr lang="he-IL"/>
          </a:p>
        </p:txBody>
      </p:sp>
    </p:spTree>
    <p:extLst>
      <p:ext uri="{BB962C8B-B14F-4D97-AF65-F5344CB8AC3E}">
        <p14:creationId xmlns:p14="http://schemas.microsoft.com/office/powerpoint/2010/main" val="3940247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ertjanvandenburg.com/blog/autoencoder/"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github.com/houxianxu/DFC-VA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https://arxiv.org/pdf/1606.05908.pdf</a:t>
            </a:r>
          </a:p>
          <a:p>
            <a:r>
              <a:rPr lang="en-US" dirty="0"/>
              <a:t>https://arxiv.org/pdf/1502.04623.pdf</a:t>
            </a:r>
          </a:p>
          <a:p>
            <a:r>
              <a:rPr lang="en-US" dirty="0"/>
              <a:t>https://arxiv.org/pdf/1602.05473.pdf</a:t>
            </a:r>
          </a:p>
          <a:p>
            <a:r>
              <a:rPr lang="en-US" dirty="0"/>
              <a:t>https://arxiv.org/pdf/1511.06349.pdf</a:t>
            </a:r>
            <a:endParaRPr lang="he-IL" dirty="0"/>
          </a:p>
          <a:p>
            <a:r>
              <a:rPr lang="en-US" dirty="0"/>
              <a:t>http://blog.fastforwardlabs.com/2016/08/12/introducing-variational-autoencoders-in-prose-and.html</a:t>
            </a:r>
          </a:p>
          <a:p>
            <a:r>
              <a:rPr lang="en-US" dirty="0"/>
              <a:t>http://blog.fastforwardlabs.com/2016/08/22/under-the-hood-of-the-variational-autoencoder-in.html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https://ermongroup.github.io/cs228-notes/extras/vae/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http://kvfrans.com/variational-autoencoders-explained/</a:t>
            </a:r>
          </a:p>
          <a:p>
            <a:r>
              <a:rPr lang="en-US" dirty="0"/>
              <a:t>https://stats.stackexchange.com/questions/267924/explanation-of-the-free-bits-technique-for-variational-autoencoders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http://szhao.me/</a:t>
            </a:r>
            <a:r>
              <a:rPr lang="en-US" dirty="0"/>
              <a:t>https://www.cs.princeton.edu/courses/archive/spring17/cos598E/Ghassen.pdf</a:t>
            </a:r>
            <a:endParaRPr lang="he-IL"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2017/06/10/a-tutorial-on-mmd-variational-autoencoders.html</a:t>
            </a:r>
            <a:endParaRPr lang="en-US" dirty="0"/>
          </a:p>
          <a:p>
            <a:r>
              <a:rPr lang="en-US" dirty="0"/>
              <a:t>https://www.jeremyjordan.me/variational-autoencoders/</a:t>
            </a:r>
            <a:endParaRPr lang="he-IL" dirty="0"/>
          </a:p>
          <a:p>
            <a:endParaRPr lang="he-IL" dirty="0"/>
          </a:p>
          <a:p>
            <a:pPr algn="r" rtl="1"/>
            <a:r>
              <a:rPr lang="he-IL" dirty="0"/>
              <a:t>שקף</a:t>
            </a:r>
            <a:r>
              <a:rPr lang="he-IL" baseline="0" dirty="0"/>
              <a:t> 40 </a:t>
            </a:r>
            <a:r>
              <a:rPr lang="en-IL" baseline="0" dirty="0"/>
              <a:t>–</a:t>
            </a:r>
            <a:r>
              <a:rPr lang="he-IL" baseline="0" dirty="0"/>
              <a:t> לבדוק האם בכלל נחוץ</a:t>
            </a:r>
          </a:p>
          <a:p>
            <a:pPr algn="r" rtl="1"/>
            <a:r>
              <a:rPr lang="he-IL" baseline="0" dirty="0"/>
              <a:t>לעשות מעבר ברור יותר אחרי ה</a:t>
            </a:r>
            <a:r>
              <a:rPr lang="en-US" baseline="0" dirty="0"/>
              <a:t>parameterization trick</a:t>
            </a:r>
            <a:endParaRPr lang="he-IL" baseline="0" dirty="0"/>
          </a:p>
          <a:p>
            <a:pPr algn="r" rtl="1"/>
            <a:r>
              <a:rPr lang="he-IL" baseline="0" dirty="0"/>
              <a:t>לבדוק את המתמטיקה ולהוסיף שלבים שיהיה ברור יותר</a:t>
            </a:r>
          </a:p>
          <a:p>
            <a:pPr algn="r" rtl="1"/>
            <a:r>
              <a:rPr lang="he-IL" baseline="0" dirty="0"/>
              <a:t>מה בדיוק </a:t>
            </a:r>
            <a:r>
              <a:rPr lang="en-US" baseline="0" dirty="0"/>
              <a:t>intractable</a:t>
            </a:r>
            <a:r>
              <a:rPr lang="he-IL" baseline="0" dirty="0"/>
              <a:t> </a:t>
            </a:r>
            <a:r>
              <a:rPr lang="en-IL" baseline="0" dirty="0"/>
              <a:t>–</a:t>
            </a:r>
            <a:r>
              <a:rPr lang="he-IL" baseline="0" dirty="0"/>
              <a:t> </a:t>
            </a:r>
            <a:r>
              <a:rPr lang="en-US" baseline="0" dirty="0"/>
              <a:t>P(x)</a:t>
            </a:r>
            <a:r>
              <a:rPr lang="he-IL" baseline="0" dirty="0"/>
              <a:t> או </a:t>
            </a:r>
            <a:r>
              <a:rPr lang="en-US" baseline="0" dirty="0"/>
              <a:t>P(</a:t>
            </a:r>
            <a:r>
              <a:rPr lang="en-US" baseline="0" dirty="0" err="1"/>
              <a:t>x|z</a:t>
            </a:r>
            <a:r>
              <a:rPr lang="en-US" baseline="0" dirty="0"/>
              <a:t>)</a:t>
            </a:r>
            <a:r>
              <a:rPr lang="he-IL" baseline="0" dirty="0"/>
              <a:t> או אחרים?</a:t>
            </a:r>
          </a:p>
          <a:p>
            <a:pPr algn="r" rtl="1"/>
            <a:r>
              <a:rPr lang="he-IL" baseline="0" dirty="0"/>
              <a:t>חוסר אחידות </a:t>
            </a:r>
            <a:r>
              <a:rPr lang="en-IL" baseline="0" dirty="0"/>
              <a:t>–</a:t>
            </a:r>
            <a:r>
              <a:rPr lang="he-IL" baseline="0" dirty="0"/>
              <a:t> לפעמים </a:t>
            </a:r>
            <a:r>
              <a:rPr lang="en-US" baseline="0" dirty="0"/>
              <a:t>posterior</a:t>
            </a:r>
            <a:r>
              <a:rPr lang="he-IL" baseline="0" dirty="0"/>
              <a:t> ולפעמים </a:t>
            </a:r>
            <a:r>
              <a:rPr lang="en-US" baseline="0" dirty="0"/>
              <a:t>likelihood</a:t>
            </a:r>
            <a:endParaRPr lang="he-IL" baseline="0" dirty="0"/>
          </a:p>
          <a:p>
            <a:pPr algn="r" rtl="1"/>
            <a:r>
              <a:rPr lang="he-IL" baseline="0" dirty="0"/>
              <a:t>לתת דגש על איך אני עושה את ה-</a:t>
            </a:r>
            <a:r>
              <a:rPr lang="en-US" baseline="0" dirty="0"/>
              <a:t>Image Generation</a:t>
            </a:r>
            <a:r>
              <a:rPr lang="he-IL" baseline="0" dirty="0"/>
              <a:t> אחרי הכל</a:t>
            </a:r>
          </a:p>
          <a:p>
            <a:pPr algn="r" rtl="1"/>
            <a:r>
              <a:rPr lang="he-IL" baseline="0" dirty="0"/>
              <a:t>אינטואיציה ל</a:t>
            </a:r>
            <a:r>
              <a:rPr lang="en-US" baseline="0" dirty="0"/>
              <a:t>cross entropy</a:t>
            </a:r>
            <a:r>
              <a:rPr lang="he-IL" baseline="0" dirty="0"/>
              <a:t> </a:t>
            </a:r>
            <a:r>
              <a:rPr lang="en-IL" baseline="0" dirty="0"/>
              <a:t>–</a:t>
            </a:r>
            <a:r>
              <a:rPr lang="he-IL" baseline="0" dirty="0"/>
              <a:t> אין וצריך</a:t>
            </a:r>
          </a:p>
          <a:p>
            <a:pPr algn="r" rtl="1"/>
            <a:r>
              <a:rPr lang="he-IL" baseline="0" dirty="0"/>
              <a:t>את האנימציה של </a:t>
            </a:r>
            <a:r>
              <a:rPr lang="en-US" baseline="0" dirty="0"/>
              <a:t>L</a:t>
            </a:r>
            <a:r>
              <a:rPr lang="he-IL" baseline="0" dirty="0"/>
              <a:t> </a:t>
            </a:r>
            <a:r>
              <a:rPr lang="en-IL" baseline="0" dirty="0"/>
              <a:t>–</a:t>
            </a:r>
            <a:r>
              <a:rPr lang="he-IL" baseline="0" dirty="0"/>
              <a:t> להבין היטב. מה ה-</a:t>
            </a:r>
            <a:r>
              <a:rPr lang="en-US" baseline="0" dirty="0"/>
              <a:t>KL</a:t>
            </a:r>
            <a:r>
              <a:rPr lang="he-IL" baseline="0"/>
              <a:t> מייצג שם?</a:t>
            </a:r>
            <a:endParaRPr lang="he-IL" baseline="0" dirty="0"/>
          </a:p>
          <a:p>
            <a:pPr algn="r" rtl="1"/>
            <a:endParaRPr lang="he-IL" baseline="0" dirty="0"/>
          </a:p>
        </p:txBody>
      </p:sp>
      <p:sp>
        <p:nvSpPr>
          <p:cNvPr id="4" name="Slide Number Placeholder 3"/>
          <p:cNvSpPr>
            <a:spLocks noGrp="1"/>
          </p:cNvSpPr>
          <p:nvPr>
            <p:ph type="sldNum" sz="quarter" idx="10"/>
          </p:nvPr>
        </p:nvSpPr>
        <p:spPr/>
        <p:txBody>
          <a:bodyPr/>
          <a:lstStyle/>
          <a:p>
            <a:fld id="{EE3995CE-7527-48CD-90CF-756BD35E8097}" type="slidenum">
              <a:rPr lang="he-IL" smtClean="0"/>
              <a:t>1</a:t>
            </a:fld>
            <a:endParaRPr lang="he-IL"/>
          </a:p>
        </p:txBody>
      </p:sp>
    </p:spTree>
    <p:extLst>
      <p:ext uri="{BB962C8B-B14F-4D97-AF65-F5344CB8AC3E}">
        <p14:creationId xmlns:p14="http://schemas.microsoft.com/office/powerpoint/2010/main" val="649067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10</a:t>
            </a:fld>
            <a:endParaRPr lang="he-IL"/>
          </a:p>
        </p:txBody>
      </p:sp>
    </p:spTree>
    <p:extLst>
      <p:ext uri="{BB962C8B-B14F-4D97-AF65-F5344CB8AC3E}">
        <p14:creationId xmlns:p14="http://schemas.microsoft.com/office/powerpoint/2010/main" val="33233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11</a:t>
            </a:fld>
            <a:endParaRPr lang="he-IL"/>
          </a:p>
        </p:txBody>
      </p:sp>
    </p:spTree>
    <p:extLst>
      <p:ext uri="{BB962C8B-B14F-4D97-AF65-F5344CB8AC3E}">
        <p14:creationId xmlns:p14="http://schemas.microsoft.com/office/powerpoint/2010/main" val="269842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12</a:t>
            </a:fld>
            <a:endParaRPr lang="he-IL"/>
          </a:p>
        </p:txBody>
      </p:sp>
    </p:spTree>
    <p:extLst>
      <p:ext uri="{BB962C8B-B14F-4D97-AF65-F5344CB8AC3E}">
        <p14:creationId xmlns:p14="http://schemas.microsoft.com/office/powerpoint/2010/main" val="3520658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13</a:t>
            </a:fld>
            <a:endParaRPr lang="he-IL"/>
          </a:p>
        </p:txBody>
      </p:sp>
    </p:spTree>
    <p:extLst>
      <p:ext uri="{BB962C8B-B14F-4D97-AF65-F5344CB8AC3E}">
        <p14:creationId xmlns:p14="http://schemas.microsoft.com/office/powerpoint/2010/main" val="4173155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http://circuit.ucsd.edu/~yhk/ece287a-win08/shannon1948.pdf </a:t>
            </a:r>
            <a:r>
              <a:rPr lang="en-IL" dirty="0"/>
              <a:t>–</a:t>
            </a:r>
            <a:r>
              <a:rPr lang="en-US" dirty="0"/>
              <a:t> Appendix</a:t>
            </a:r>
            <a:r>
              <a:rPr lang="en-US" baseline="0" dirty="0"/>
              <a:t> II contains the derivation of Entropy and the proof that the current form is the only possible function that satisfies the requirements above.</a:t>
            </a:r>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14</a:t>
            </a:fld>
            <a:endParaRPr lang="he-IL"/>
          </a:p>
        </p:txBody>
      </p:sp>
    </p:spTree>
    <p:extLst>
      <p:ext uri="{BB962C8B-B14F-4D97-AF65-F5344CB8AC3E}">
        <p14:creationId xmlns:p14="http://schemas.microsoft.com/office/powerpoint/2010/main" val="2818896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15</a:t>
            </a:fld>
            <a:endParaRPr lang="he-IL"/>
          </a:p>
        </p:txBody>
      </p:sp>
    </p:spTree>
    <p:extLst>
      <p:ext uri="{BB962C8B-B14F-4D97-AF65-F5344CB8AC3E}">
        <p14:creationId xmlns:p14="http://schemas.microsoft.com/office/powerpoint/2010/main" val="28663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equality holds since the both p and q have the same 2</a:t>
            </a:r>
            <a:r>
              <a:rPr lang="en-US" baseline="30000" dirty="0"/>
              <a:t>nd</a:t>
            </a:r>
            <a:r>
              <a:rPr lang="en-US" baseline="0" dirty="0"/>
              <a:t> order moments. This can be shown by taking into account that the log of the Gaussian p is a quadratic function of x with no linear terms (zero mean) and by evaluating the integral of (q-p)*log(p) and deriving that it is identically zero.</a:t>
            </a:r>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16</a:t>
            </a:fld>
            <a:endParaRPr lang="he-IL"/>
          </a:p>
        </p:txBody>
      </p:sp>
    </p:spTree>
    <p:extLst>
      <p:ext uri="{BB962C8B-B14F-4D97-AF65-F5344CB8AC3E}">
        <p14:creationId xmlns:p14="http://schemas.microsoft.com/office/powerpoint/2010/main" val="932188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cross-entropy can be interpreted as the</a:t>
            </a:r>
            <a:r>
              <a:rPr lang="en-US" baseline="0" dirty="0"/>
              <a:t> number of bits per message needed (on average) to encode events drawn from true distribution p, if using an optimal code for distribution q.</a:t>
            </a:r>
          </a:p>
          <a:p>
            <a:pPr algn="l" rtl="0"/>
            <a:r>
              <a:rPr lang="en-US" baseline="0" dirty="0"/>
              <a:t>KL-Divergence measures the average number of EXTRA bits per message whereas the cross entropy measures the average number of TOTAL bits per message.</a:t>
            </a:r>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17</a:t>
            </a:fld>
            <a:endParaRPr lang="he-IL"/>
          </a:p>
        </p:txBody>
      </p:sp>
    </p:spTree>
    <p:extLst>
      <p:ext uri="{BB962C8B-B14F-4D97-AF65-F5344CB8AC3E}">
        <p14:creationId xmlns:p14="http://schemas.microsoft.com/office/powerpoint/2010/main" val="2616899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19</a:t>
            </a:fld>
            <a:endParaRPr lang="he-IL"/>
          </a:p>
        </p:txBody>
      </p:sp>
    </p:spTree>
    <p:extLst>
      <p:ext uri="{BB962C8B-B14F-4D97-AF65-F5344CB8AC3E}">
        <p14:creationId xmlns:p14="http://schemas.microsoft.com/office/powerpoint/2010/main" val="3301146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https://arxiv.org/pdf/1606.05908.pdf</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http://kvfrans.com/variational-autoencoders-explained/</a:t>
            </a:r>
            <a:endParaRPr lang="he-IL" dirty="0"/>
          </a:p>
          <a:p>
            <a:r>
              <a:rPr lang="en-US" dirty="0"/>
              <a:t>http://szhao.me/2017/06/10/a-tutorial-on-mmd-variational-autoencoders.html</a:t>
            </a:r>
          </a:p>
          <a:p>
            <a:r>
              <a:rPr lang="en-US" dirty="0"/>
              <a:t>http://blog.fastforwardlabs.com/2016/08/12/introducing-variational-autoencoders-in-prose-and.html</a:t>
            </a:r>
          </a:p>
          <a:p>
            <a:r>
              <a:rPr lang="en-US" dirty="0"/>
              <a:t>http://blog.fastforwardlabs.com/2016/08/22/under-the-hood-of-the-variational-autoencoder-in.html</a:t>
            </a:r>
          </a:p>
          <a:p>
            <a:r>
              <a:rPr lang="en-US" dirty="0"/>
              <a:t>https://stats.stackexchange.com/questions/267924/explanation-of-the-free-bits-technique-for-variational-autoencoders</a:t>
            </a:r>
          </a:p>
          <a:p>
            <a:r>
              <a:rPr lang="en-US" dirty="0"/>
              <a:t>https://www.cs.princeton.edu/courses/archive/spring17/cos598E/Ghassen.pdf</a:t>
            </a:r>
            <a:endParaRPr lang="he-IL" dirty="0"/>
          </a:p>
          <a:p>
            <a:r>
              <a:rPr lang="en-US" dirty="0"/>
              <a:t>https://arxiv.org/pdf/1502.04623.pdf</a:t>
            </a:r>
          </a:p>
          <a:p>
            <a:r>
              <a:rPr lang="en-US" dirty="0"/>
              <a:t>https://arxiv.org/pdf/1602.05473.pdf</a:t>
            </a:r>
          </a:p>
          <a:p>
            <a:r>
              <a:rPr lang="en-US" dirty="0"/>
              <a:t>https://arxiv.org/pdf/1511.06349.pdf</a:t>
            </a:r>
            <a:endParaRPr lang="he-IL" dirty="0"/>
          </a:p>
          <a:p>
            <a:r>
              <a:rPr lang="en-US" dirty="0"/>
              <a:t>https://www.jeremyjordan.me/variational-autoencoders/</a:t>
            </a:r>
          </a:p>
          <a:p>
            <a:r>
              <a:rPr lang="en-US" dirty="0"/>
              <a:t>https://ermongroup.github.io/cs228-notes/extras/vae/</a:t>
            </a:r>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20</a:t>
            </a:fld>
            <a:endParaRPr lang="he-IL"/>
          </a:p>
        </p:txBody>
      </p:sp>
    </p:spTree>
    <p:extLst>
      <p:ext uri="{BB962C8B-B14F-4D97-AF65-F5344CB8AC3E}">
        <p14:creationId xmlns:p14="http://schemas.microsoft.com/office/powerpoint/2010/main" val="2998630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baseline="0" dirty="0"/>
          </a:p>
        </p:txBody>
      </p:sp>
      <p:sp>
        <p:nvSpPr>
          <p:cNvPr id="4" name="Slide Number Placeholder 3"/>
          <p:cNvSpPr>
            <a:spLocks noGrp="1"/>
          </p:cNvSpPr>
          <p:nvPr>
            <p:ph type="sldNum" sz="quarter" idx="10"/>
          </p:nvPr>
        </p:nvSpPr>
        <p:spPr/>
        <p:txBody>
          <a:bodyPr/>
          <a:lstStyle/>
          <a:p>
            <a:fld id="{EE3995CE-7527-48CD-90CF-756BD35E8097}" type="slidenum">
              <a:rPr lang="he-IL" smtClean="0"/>
              <a:t>2</a:t>
            </a:fld>
            <a:endParaRPr lang="he-IL"/>
          </a:p>
        </p:txBody>
      </p:sp>
    </p:spTree>
    <p:extLst>
      <p:ext uri="{BB962C8B-B14F-4D97-AF65-F5344CB8AC3E}">
        <p14:creationId xmlns:p14="http://schemas.microsoft.com/office/powerpoint/2010/main" val="726729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u="sng" dirty="0"/>
              <a:t>distill.pub/2017/aia</a:t>
            </a:r>
          </a:p>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21</a:t>
            </a:fld>
            <a:endParaRPr lang="he-IL"/>
          </a:p>
        </p:txBody>
      </p:sp>
    </p:spTree>
    <p:extLst>
      <p:ext uri="{BB962C8B-B14F-4D97-AF65-F5344CB8AC3E}">
        <p14:creationId xmlns:p14="http://schemas.microsoft.com/office/powerpoint/2010/main" val="3119921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exponential family distributions have concave</a:t>
            </a:r>
            <a:r>
              <a:rPr lang="en-US" baseline="0" dirty="0"/>
              <a:t> log-likelihoods. However, a weighted mixture of such distributions is no longer concave</a:t>
            </a:r>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23</a:t>
            </a:fld>
            <a:endParaRPr lang="he-IL"/>
          </a:p>
        </p:txBody>
      </p:sp>
    </p:spTree>
    <p:extLst>
      <p:ext uri="{BB962C8B-B14F-4D97-AF65-F5344CB8AC3E}">
        <p14:creationId xmlns:p14="http://schemas.microsoft.com/office/powerpoint/2010/main" val="246233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24</a:t>
            </a:fld>
            <a:endParaRPr lang="he-IL"/>
          </a:p>
        </p:txBody>
      </p:sp>
    </p:spTree>
    <p:extLst>
      <p:ext uri="{BB962C8B-B14F-4D97-AF65-F5344CB8AC3E}">
        <p14:creationId xmlns:p14="http://schemas.microsoft.com/office/powerpoint/2010/main" val="3924617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https://arxiv.org/pdf/1606.05908.pdf</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http://kvfrans.com/variational-autoencoders-explained/</a:t>
            </a:r>
            <a:endParaRPr lang="he-IL" dirty="0"/>
          </a:p>
          <a:p>
            <a:r>
              <a:rPr lang="en-US" dirty="0"/>
              <a:t>http://szhao.me/2017/06/10/a-tutorial-on-mmd-variational-autoencoders.html</a:t>
            </a:r>
          </a:p>
          <a:p>
            <a:r>
              <a:rPr lang="en-US" dirty="0"/>
              <a:t>http://blog.fastforwardlabs.com/2016/08/12/introducing-variational-autoencoders-in-prose-and.html</a:t>
            </a:r>
          </a:p>
          <a:p>
            <a:r>
              <a:rPr lang="en-US" dirty="0"/>
              <a:t>http://blog.fastforwardlabs.com/2016/08/22/under-the-hood-of-the-variational-autoencoder-in.html</a:t>
            </a:r>
          </a:p>
          <a:p>
            <a:r>
              <a:rPr lang="en-US" dirty="0"/>
              <a:t>https://stats.stackexchange.com/questions/267924/explanation-of-the-free-bits-technique-for-variational-autoencoders</a:t>
            </a:r>
          </a:p>
          <a:p>
            <a:r>
              <a:rPr lang="en-US" dirty="0"/>
              <a:t>https://www.cs.princeton.edu/courses/archive/spring17/cos598E/Ghassen.pdf</a:t>
            </a:r>
            <a:endParaRPr lang="he-IL" dirty="0"/>
          </a:p>
          <a:p>
            <a:r>
              <a:rPr lang="en-US" dirty="0"/>
              <a:t>https://arxiv.org/pdf/1502.04623.pdf</a:t>
            </a:r>
          </a:p>
          <a:p>
            <a:r>
              <a:rPr lang="en-US" dirty="0"/>
              <a:t>https://arxiv.org/pdf/1602.05473.pdf</a:t>
            </a:r>
          </a:p>
          <a:p>
            <a:r>
              <a:rPr lang="en-US" dirty="0"/>
              <a:t>https://arxiv.org/pdf/1511.06349.pdf</a:t>
            </a:r>
            <a:endParaRPr lang="he-IL" dirty="0"/>
          </a:p>
          <a:p>
            <a:r>
              <a:rPr lang="en-US" dirty="0"/>
              <a:t>https://www.jeremyjordan.me/variational-autoencoders/</a:t>
            </a:r>
          </a:p>
          <a:p>
            <a:r>
              <a:rPr lang="en-US" dirty="0"/>
              <a:t>https://ermongroup.github.io/cs228-notes/extras/vae/</a:t>
            </a:r>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25</a:t>
            </a:fld>
            <a:endParaRPr lang="he-IL"/>
          </a:p>
        </p:txBody>
      </p:sp>
    </p:spTree>
    <p:extLst>
      <p:ext uri="{BB962C8B-B14F-4D97-AF65-F5344CB8AC3E}">
        <p14:creationId xmlns:p14="http://schemas.microsoft.com/office/powerpoint/2010/main" val="46073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26</a:t>
            </a:fld>
            <a:endParaRPr lang="he-IL"/>
          </a:p>
        </p:txBody>
      </p:sp>
    </p:spTree>
    <p:extLst>
      <p:ext uri="{BB962C8B-B14F-4D97-AF65-F5344CB8AC3E}">
        <p14:creationId xmlns:p14="http://schemas.microsoft.com/office/powerpoint/2010/main" val="704911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28</a:t>
            </a:fld>
            <a:endParaRPr lang="he-IL"/>
          </a:p>
        </p:txBody>
      </p:sp>
    </p:spTree>
    <p:extLst>
      <p:ext uri="{BB962C8B-B14F-4D97-AF65-F5344CB8AC3E}">
        <p14:creationId xmlns:p14="http://schemas.microsoft.com/office/powerpoint/2010/main" val="1631371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a:t>
            </a:r>
            <a:r>
              <a:rPr lang="en-US" baseline="0" dirty="0"/>
              <a:t> this does not help us at all. This expression requires us to compute the evidence and the posterior which was the reason we started this journey in the first place. </a:t>
            </a:r>
          </a:p>
          <a:p>
            <a:endParaRPr lang="en-US" baseline="0" dirty="0"/>
          </a:p>
          <a:p>
            <a:r>
              <a:rPr lang="en-US" dirty="0"/>
              <a:t>However,</a:t>
            </a:r>
            <a:r>
              <a:rPr lang="en-US" baseline="0" dirty="0"/>
              <a:t> if we could by some miracle maximize the Evidence Lower Bound (Spoiler Alert), we could make progress.</a:t>
            </a:r>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29</a:t>
            </a:fld>
            <a:endParaRPr lang="he-IL"/>
          </a:p>
        </p:txBody>
      </p:sp>
    </p:spTree>
    <p:extLst>
      <p:ext uri="{BB962C8B-B14F-4D97-AF65-F5344CB8AC3E}">
        <p14:creationId xmlns:p14="http://schemas.microsoft.com/office/powerpoint/2010/main" val="274811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30</a:t>
            </a:fld>
            <a:endParaRPr lang="he-IL"/>
          </a:p>
        </p:txBody>
      </p:sp>
    </p:spTree>
    <p:extLst>
      <p:ext uri="{BB962C8B-B14F-4D97-AF65-F5344CB8AC3E}">
        <p14:creationId xmlns:p14="http://schemas.microsoft.com/office/powerpoint/2010/main" val="3585313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31</a:t>
            </a:fld>
            <a:endParaRPr lang="he-IL"/>
          </a:p>
        </p:txBody>
      </p:sp>
    </p:spTree>
    <p:extLst>
      <p:ext uri="{BB962C8B-B14F-4D97-AF65-F5344CB8AC3E}">
        <p14:creationId xmlns:p14="http://schemas.microsoft.com/office/powerpoint/2010/main" val="2765584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32</a:t>
            </a:fld>
            <a:endParaRPr lang="he-IL"/>
          </a:p>
        </p:txBody>
      </p:sp>
    </p:spTree>
    <p:extLst>
      <p:ext uri="{BB962C8B-B14F-4D97-AF65-F5344CB8AC3E}">
        <p14:creationId xmlns:p14="http://schemas.microsoft.com/office/powerpoint/2010/main" val="181794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3</a:t>
            </a:fld>
            <a:endParaRPr lang="he-IL"/>
          </a:p>
        </p:txBody>
      </p:sp>
    </p:spTree>
    <p:extLst>
      <p:ext uri="{BB962C8B-B14F-4D97-AF65-F5344CB8AC3E}">
        <p14:creationId xmlns:p14="http://schemas.microsoft.com/office/powerpoint/2010/main" val="3060196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a:t>
            </a:r>
            <a:r>
              <a:rPr lang="en-US" baseline="0" dirty="0"/>
              <a:t> top has the quantity we want to maximize: P and an error we hope will be small (since we produce a high capacity Q) The right hand size will be optimized via SGD </a:t>
            </a:r>
            <a:endParaRPr lang="en-US" dirty="0"/>
          </a:p>
          <a:p>
            <a:pPr algn="l" rtl="0"/>
            <a:endParaRPr lang="en-US" baseline="0" dirty="0"/>
          </a:p>
          <a:p>
            <a:pPr algn="l" rtl="0"/>
            <a:r>
              <a:rPr lang="en-US" baseline="0" dirty="0"/>
              <a:t>Log(p(x)) is independent of z and the original intractable KL divergence is \</a:t>
            </a:r>
            <a:r>
              <a:rPr lang="en-US" baseline="0" dirty="0" err="1"/>
              <a:t>ge</a:t>
            </a:r>
            <a:r>
              <a:rPr lang="en-US" baseline="0" dirty="0"/>
              <a:t> 0, thus we can instead argue that we want to maximize L.</a:t>
            </a:r>
          </a:p>
          <a:p>
            <a:pPr algn="l" rtl="0"/>
            <a:endParaRPr lang="en-US" baseline="0" dirty="0"/>
          </a:p>
          <a:p>
            <a:pPr algn="l" rtl="0"/>
            <a:r>
              <a:rPr lang="en-US" baseline="0" dirty="0"/>
              <a:t>We can also look at log(p(x)) as the total number of bits required to construct x under our model using an ideal encoding. </a:t>
            </a:r>
            <a:endParaRPr lang="he-IL" baseline="0" dirty="0"/>
          </a:p>
          <a:p>
            <a:pPr algn="l" rtl="0"/>
            <a:endParaRPr lang="he-IL" baseline="0" dirty="0"/>
          </a:p>
          <a:p>
            <a:pPr algn="l" rtl="0"/>
            <a:r>
              <a:rPr lang="en-US" baseline="0" dirty="0"/>
              <a:t>We use some bits to construct z, and the left KL divergence tells us how much bits we used, because we assumed that any z from P(z) has no information about x. </a:t>
            </a:r>
          </a:p>
          <a:p>
            <a:pPr algn="l" rtl="0"/>
            <a:r>
              <a:rPr lang="en-US" baseline="0" dirty="0"/>
              <a:t>Thus, the total number of bits is the sum of those two steps (reconstruction sampling from p(z)) minus a penalty we pay for q being sub-optimal.</a:t>
            </a:r>
          </a:p>
        </p:txBody>
      </p:sp>
      <p:sp>
        <p:nvSpPr>
          <p:cNvPr id="4" name="Slide Number Placeholder 3"/>
          <p:cNvSpPr>
            <a:spLocks noGrp="1"/>
          </p:cNvSpPr>
          <p:nvPr>
            <p:ph type="sldNum" sz="quarter" idx="10"/>
          </p:nvPr>
        </p:nvSpPr>
        <p:spPr/>
        <p:txBody>
          <a:bodyPr/>
          <a:lstStyle/>
          <a:p>
            <a:fld id="{EE3995CE-7527-48CD-90CF-756BD35E8097}" type="slidenum">
              <a:rPr lang="he-IL" smtClean="0"/>
              <a:t>33</a:t>
            </a:fld>
            <a:endParaRPr lang="he-IL"/>
          </a:p>
        </p:txBody>
      </p:sp>
    </p:spTree>
    <p:extLst>
      <p:ext uri="{BB962C8B-B14F-4D97-AF65-F5344CB8AC3E}">
        <p14:creationId xmlns:p14="http://schemas.microsoft.com/office/powerpoint/2010/main" val="4067350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34</a:t>
            </a:fld>
            <a:endParaRPr lang="he-IL"/>
          </a:p>
        </p:txBody>
      </p:sp>
    </p:spTree>
    <p:extLst>
      <p:ext uri="{BB962C8B-B14F-4D97-AF65-F5344CB8AC3E}">
        <p14:creationId xmlns:p14="http://schemas.microsoft.com/office/powerpoint/2010/main" val="1777186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https://arxiv.org/pdf/1606.05908.pdf</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http://kvfrans.com/variational-autoencoders-explained/</a:t>
            </a:r>
            <a:endParaRPr lang="he-IL" dirty="0"/>
          </a:p>
          <a:p>
            <a:r>
              <a:rPr lang="en-US" dirty="0"/>
              <a:t>http://szhao.me/2017/06/10/a-tutorial-on-mmd-variational-autoencoders.html</a:t>
            </a:r>
          </a:p>
          <a:p>
            <a:r>
              <a:rPr lang="en-US" dirty="0"/>
              <a:t>http://blog.fastforwardlabs.com/2016/08/12/introducing-variational-autoencoders-in-prose-and.html</a:t>
            </a:r>
          </a:p>
          <a:p>
            <a:r>
              <a:rPr lang="en-US" dirty="0"/>
              <a:t>http://blog.fastforwardlabs.com/2016/08/22/under-the-hood-of-the-variational-autoencoder-in.html</a:t>
            </a:r>
          </a:p>
          <a:p>
            <a:r>
              <a:rPr lang="en-US" dirty="0"/>
              <a:t>https://stats.stackexchange.com/questions/267924/explanation-of-the-free-bits-technique-for-variational-autoencoders</a:t>
            </a:r>
          </a:p>
          <a:p>
            <a:r>
              <a:rPr lang="en-US" dirty="0"/>
              <a:t>https://www.cs.princeton.edu/courses/archive/spring17/cos598E/Ghassen.pdf</a:t>
            </a:r>
            <a:endParaRPr lang="he-IL" dirty="0"/>
          </a:p>
          <a:p>
            <a:r>
              <a:rPr lang="en-US" dirty="0"/>
              <a:t>https://arxiv.org/pdf/1502.04623.pdf</a:t>
            </a:r>
          </a:p>
          <a:p>
            <a:r>
              <a:rPr lang="en-US" dirty="0"/>
              <a:t>https://arxiv.org/pdf/1602.05473.pdf</a:t>
            </a:r>
          </a:p>
          <a:p>
            <a:r>
              <a:rPr lang="en-US" dirty="0"/>
              <a:t>https://arxiv.org/pdf/1511.06349.pdf</a:t>
            </a:r>
            <a:endParaRPr lang="he-IL" dirty="0"/>
          </a:p>
          <a:p>
            <a:r>
              <a:rPr lang="en-US" dirty="0"/>
              <a:t>https://www.jeremyjordan.me/variational-autoencoders/</a:t>
            </a:r>
          </a:p>
          <a:p>
            <a:r>
              <a:rPr lang="en-US" dirty="0"/>
              <a:t>https://ermongroup.github.io/cs228-notes/extras/vae/</a:t>
            </a:r>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35</a:t>
            </a:fld>
            <a:endParaRPr lang="he-IL"/>
          </a:p>
        </p:txBody>
      </p:sp>
    </p:spTree>
    <p:extLst>
      <p:ext uri="{BB962C8B-B14F-4D97-AF65-F5344CB8AC3E}">
        <p14:creationId xmlns:p14="http://schemas.microsoft.com/office/powerpoint/2010/main" val="465505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36</a:t>
            </a:fld>
            <a:endParaRPr lang="he-IL"/>
          </a:p>
        </p:txBody>
      </p:sp>
    </p:spTree>
    <p:extLst>
      <p:ext uri="{BB962C8B-B14F-4D97-AF65-F5344CB8AC3E}">
        <p14:creationId xmlns:p14="http://schemas.microsoft.com/office/powerpoint/2010/main" val="3093505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37</a:t>
            </a:fld>
            <a:endParaRPr lang="he-IL"/>
          </a:p>
        </p:txBody>
      </p:sp>
    </p:spTree>
    <p:extLst>
      <p:ext uri="{BB962C8B-B14F-4D97-AF65-F5344CB8AC3E}">
        <p14:creationId xmlns:p14="http://schemas.microsoft.com/office/powerpoint/2010/main" val="1047483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38</a:t>
            </a:fld>
            <a:endParaRPr lang="he-IL"/>
          </a:p>
        </p:txBody>
      </p:sp>
    </p:spTree>
    <p:extLst>
      <p:ext uri="{BB962C8B-B14F-4D97-AF65-F5344CB8AC3E}">
        <p14:creationId xmlns:p14="http://schemas.microsoft.com/office/powerpoint/2010/main" val="2603676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a:t>
            </a:r>
            <a:r>
              <a:rPr lang="en-US" baseline="0" dirty="0"/>
              <a:t> the interval [0,1], for example, we can encode an infinite amount of information using real numbers. We constructed the VAE </a:t>
            </a:r>
          </a:p>
          <a:p>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39</a:t>
            </a:fld>
            <a:endParaRPr lang="he-IL"/>
          </a:p>
        </p:txBody>
      </p:sp>
    </p:spTree>
    <p:extLst>
      <p:ext uri="{BB962C8B-B14F-4D97-AF65-F5344CB8AC3E}">
        <p14:creationId xmlns:p14="http://schemas.microsoft.com/office/powerpoint/2010/main" val="3590840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each latent attribute for a give input as a probability</a:t>
            </a:r>
            <a:r>
              <a:rPr lang="en-US" baseline="0" dirty="0"/>
              <a:t> distribution. When decoding from the latent state, we randomly sample from each latent state to generate a vector as a input for our decoder model. By forcing our decoder model to reconstruct the same image from a distribution of latent states, we enforce a continuous, smooth latent space representation. </a:t>
            </a:r>
          </a:p>
          <a:p>
            <a:endParaRPr lang="en-US" baseline="0" dirty="0"/>
          </a:p>
          <a:p>
            <a:r>
              <a:rPr lang="en-US" baseline="0" dirty="0"/>
              <a:t>For any sampling of the latent distributions, we are expecting our decoder model to be able to reconstruct the input. Thus, close values will create similar reconstructions. </a:t>
            </a:r>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40</a:t>
            </a:fld>
            <a:endParaRPr lang="he-IL"/>
          </a:p>
        </p:txBody>
      </p:sp>
    </p:spTree>
    <p:extLst>
      <p:ext uri="{BB962C8B-B14F-4D97-AF65-F5344CB8AC3E}">
        <p14:creationId xmlns:p14="http://schemas.microsoft.com/office/powerpoint/2010/main" val="3246269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https://www.jeremyjordan.me/variational-autoencoders/</a:t>
            </a:r>
          </a:p>
        </p:txBody>
      </p:sp>
      <p:sp>
        <p:nvSpPr>
          <p:cNvPr id="4" name="Slide Number Placeholder 3"/>
          <p:cNvSpPr>
            <a:spLocks noGrp="1"/>
          </p:cNvSpPr>
          <p:nvPr>
            <p:ph type="sldNum" sz="quarter" idx="10"/>
          </p:nvPr>
        </p:nvSpPr>
        <p:spPr/>
        <p:txBody>
          <a:bodyPr/>
          <a:lstStyle/>
          <a:p>
            <a:fld id="{EE3995CE-7527-48CD-90CF-756BD35E8097}" type="slidenum">
              <a:rPr lang="he-IL" smtClean="0"/>
              <a:t>41</a:t>
            </a:fld>
            <a:endParaRPr lang="he-IL"/>
          </a:p>
        </p:txBody>
      </p:sp>
    </p:spTree>
    <p:extLst>
      <p:ext uri="{BB962C8B-B14F-4D97-AF65-F5344CB8AC3E}">
        <p14:creationId xmlns:p14="http://schemas.microsoft.com/office/powerpoint/2010/main" val="1396605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42</a:t>
            </a:fld>
            <a:endParaRPr lang="he-IL"/>
          </a:p>
        </p:txBody>
      </p:sp>
    </p:spTree>
    <p:extLst>
      <p:ext uri="{BB962C8B-B14F-4D97-AF65-F5344CB8AC3E}">
        <p14:creationId xmlns:p14="http://schemas.microsoft.com/office/powerpoint/2010/main" val="2313957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https://gertjanvandenburg.com/blog/autoencoder/</a:t>
            </a:r>
            <a:endParaRPr lang="he-IL" dirty="0"/>
          </a:p>
          <a:p>
            <a:r>
              <a:rPr lang="en-US" dirty="0">
                <a:hlinkClick r:id="rId4"/>
              </a:rPr>
              <a:t>https://github.com/houxianxu/DFC-VAE</a:t>
            </a:r>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4</a:t>
            </a:fld>
            <a:endParaRPr lang="he-IL"/>
          </a:p>
        </p:txBody>
      </p:sp>
    </p:spTree>
    <p:extLst>
      <p:ext uri="{BB962C8B-B14F-4D97-AF65-F5344CB8AC3E}">
        <p14:creationId xmlns:p14="http://schemas.microsoft.com/office/powerpoint/2010/main" val="4265549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43</a:t>
            </a:fld>
            <a:endParaRPr lang="he-IL"/>
          </a:p>
        </p:txBody>
      </p:sp>
    </p:spTree>
    <p:extLst>
      <p:ext uri="{BB962C8B-B14F-4D97-AF65-F5344CB8AC3E}">
        <p14:creationId xmlns:p14="http://schemas.microsoft.com/office/powerpoint/2010/main" val="2183532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a:t>
            </a:r>
            <a:r>
              <a:rPr lang="en-US" baseline="0" dirty="0"/>
              <a:t> NN implement a deterministic transformation of some input variables x. When developing generative models, we extend NN to implement stochastic transformations.</a:t>
            </a:r>
          </a:p>
          <a:p>
            <a:endParaRPr lang="en-US" baseline="0" dirty="0"/>
          </a:p>
          <a:p>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44</a:t>
            </a:fld>
            <a:endParaRPr lang="he-IL"/>
          </a:p>
        </p:txBody>
      </p:sp>
    </p:spTree>
    <p:extLst>
      <p:ext uri="{BB962C8B-B14F-4D97-AF65-F5344CB8AC3E}">
        <p14:creationId xmlns:p14="http://schemas.microsoft.com/office/powerpoint/2010/main" val="1328375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a:t>
            </a:r>
            <a:r>
              <a:rPr lang="en-US" baseline="0" dirty="0"/>
              <a:t> NN implement a deterministic transformation of some input variables x. When developing generative models, we extend NN to implement stochastic transformations.</a:t>
            </a:r>
          </a:p>
          <a:p>
            <a:endParaRPr lang="en-US" baseline="0" dirty="0"/>
          </a:p>
          <a:p>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45</a:t>
            </a:fld>
            <a:endParaRPr lang="he-IL"/>
          </a:p>
        </p:txBody>
      </p:sp>
    </p:spTree>
    <p:extLst>
      <p:ext uri="{BB962C8B-B14F-4D97-AF65-F5344CB8AC3E}">
        <p14:creationId xmlns:p14="http://schemas.microsoft.com/office/powerpoint/2010/main" val="2455714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Penalizing</a:t>
            </a:r>
            <a:r>
              <a:rPr lang="en-US" baseline="0" dirty="0"/>
              <a:t> reconstruction loss encourages the distribution to describe the input and deviate from the prior</a:t>
            </a:r>
          </a:p>
          <a:p>
            <a:endParaRPr lang="en-US" baseline="0" dirty="0"/>
          </a:p>
          <a:p>
            <a:r>
              <a:rPr lang="en-US" baseline="0" dirty="0"/>
              <a:t>Without regularization, our network can learn narrow distributions. With a small enough variance, the distribution is effectively only representing a single value, detached from different values of the same attribute</a:t>
            </a:r>
          </a:p>
          <a:p>
            <a:endParaRPr lang="en-US" baseline="0" dirty="0"/>
          </a:p>
          <a:p>
            <a:r>
              <a:rPr lang="en-US" baseline="0" dirty="0"/>
              <a:t>Penalizing the KL divergence ensures sufficient variance to yield a smooth latent space</a:t>
            </a:r>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51</a:t>
            </a:fld>
            <a:endParaRPr lang="he-IL"/>
          </a:p>
        </p:txBody>
      </p:sp>
    </p:spTree>
    <p:extLst>
      <p:ext uri="{BB962C8B-B14F-4D97-AF65-F5344CB8AC3E}">
        <p14:creationId xmlns:p14="http://schemas.microsoft.com/office/powerpoint/2010/main" val="1574678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52</a:t>
            </a:fld>
            <a:endParaRPr lang="he-IL"/>
          </a:p>
        </p:txBody>
      </p:sp>
    </p:spTree>
    <p:extLst>
      <p:ext uri="{BB962C8B-B14F-4D97-AF65-F5344CB8AC3E}">
        <p14:creationId xmlns:p14="http://schemas.microsoft.com/office/powerpoint/2010/main" val="4920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53</a:t>
            </a:fld>
            <a:endParaRPr lang="he-IL"/>
          </a:p>
        </p:txBody>
      </p:sp>
    </p:spTree>
    <p:extLst>
      <p:ext uri="{BB962C8B-B14F-4D97-AF65-F5344CB8AC3E}">
        <p14:creationId xmlns:p14="http://schemas.microsoft.com/office/powerpoint/2010/main" val="632110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54</a:t>
            </a:fld>
            <a:endParaRPr lang="he-IL"/>
          </a:p>
        </p:txBody>
      </p:sp>
    </p:spTree>
    <p:extLst>
      <p:ext uri="{BB962C8B-B14F-4D97-AF65-F5344CB8AC3E}">
        <p14:creationId xmlns:p14="http://schemas.microsoft.com/office/powerpoint/2010/main" val="2064534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see images generated by some generating process.</a:t>
            </a:r>
            <a:r>
              <a:rPr lang="en-US" baseline="0" dirty="0"/>
              <a:t> We pass each image through the encoder and get the latent representation for it. While in the latent space we perform our arithmetic and decode it back to the image space. This is how we can detect relevant “attribute” vectors in the latent space. </a:t>
            </a:r>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56</a:t>
            </a:fld>
            <a:endParaRPr lang="he-IL"/>
          </a:p>
        </p:txBody>
      </p:sp>
    </p:spTree>
    <p:extLst>
      <p:ext uri="{BB962C8B-B14F-4D97-AF65-F5344CB8AC3E}">
        <p14:creationId xmlns:p14="http://schemas.microsoft.com/office/powerpoint/2010/main" val="1585886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 is generated faces from latent vector z by adding or subtracting</a:t>
            </a:r>
            <a:r>
              <a:rPr lang="en-US" baseline="0" dirty="0"/>
              <a:t> an attribute specific vector </a:t>
            </a:r>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57</a:t>
            </a:fld>
            <a:endParaRPr lang="he-IL"/>
          </a:p>
        </p:txBody>
      </p:sp>
    </p:spTree>
    <p:extLst>
      <p:ext uri="{BB962C8B-B14F-4D97-AF65-F5344CB8AC3E}">
        <p14:creationId xmlns:p14="http://schemas.microsoft.com/office/powerpoint/2010/main" val="1343800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59</a:t>
            </a:fld>
            <a:endParaRPr lang="he-IL"/>
          </a:p>
        </p:txBody>
      </p:sp>
    </p:spTree>
    <p:extLst>
      <p:ext uri="{BB962C8B-B14F-4D97-AF65-F5344CB8AC3E}">
        <p14:creationId xmlns:p14="http://schemas.microsoft.com/office/powerpoint/2010/main" val="1329628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5</a:t>
            </a:fld>
            <a:endParaRPr lang="he-IL"/>
          </a:p>
        </p:txBody>
      </p:sp>
    </p:spTree>
    <p:extLst>
      <p:ext uri="{BB962C8B-B14F-4D97-AF65-F5344CB8AC3E}">
        <p14:creationId xmlns:p14="http://schemas.microsoft.com/office/powerpoint/2010/main" val="42466644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https://arxiv.org/pdf/1606.05908.pdf</a:t>
            </a:r>
          </a:p>
          <a:p>
            <a:r>
              <a:rPr lang="en-US" sz="1200" dirty="0"/>
              <a:t>https://arxiv.org/pdf/1502.04623.pdf</a:t>
            </a:r>
          </a:p>
          <a:p>
            <a:r>
              <a:rPr lang="en-US" sz="1200" dirty="0"/>
              <a:t>https://arxiv.org/pdf/1602.05473.pdf</a:t>
            </a:r>
          </a:p>
          <a:p>
            <a:r>
              <a:rPr lang="en-US" sz="1200" dirty="0"/>
              <a:t>https://arxiv.org/pdf/1511.06349.pdf</a:t>
            </a:r>
            <a:endParaRPr lang="he-IL" sz="1200" dirty="0"/>
          </a:p>
          <a:p>
            <a:r>
              <a:rPr lang="en-US" sz="1200" dirty="0"/>
              <a:t>http://blog.fastforwardlabs.com/2016/08/12/introducing-variational-autoencoders-in-prose-and.html</a:t>
            </a:r>
          </a:p>
          <a:p>
            <a:r>
              <a:rPr lang="en-US" sz="1200" dirty="0"/>
              <a:t>http://blog.fastforwardlabs.com/2016/08/22/under-the-hood-of-the-variational-autoencoder-in.html</a:t>
            </a:r>
          </a:p>
          <a:p>
            <a:pPr>
              <a:lnSpc>
                <a:spcPct val="100000"/>
              </a:lnSpc>
              <a:spcBef>
                <a:spcPts val="0"/>
              </a:spcBef>
              <a:defRPr/>
            </a:pPr>
            <a:r>
              <a:rPr lang="en-US" sz="1200" dirty="0"/>
              <a:t>https://ermongroup.github.io/cs228-notes/extras/vae/</a:t>
            </a:r>
          </a:p>
          <a:p>
            <a:pPr>
              <a:lnSpc>
                <a:spcPct val="100000"/>
              </a:lnSpc>
              <a:spcBef>
                <a:spcPts val="0"/>
              </a:spcBef>
              <a:defRPr/>
            </a:pPr>
            <a:r>
              <a:rPr lang="en-US" sz="1200" dirty="0"/>
              <a:t>http://kvfrans.com/variational-autoencoders-explained/</a:t>
            </a:r>
          </a:p>
          <a:p>
            <a:r>
              <a:rPr lang="en-US" sz="1200" dirty="0"/>
              <a:t>https://stats.stackexchange.com/questions/267924/explanation-of-the-free-bits-technique-for-variational-autoencoders</a:t>
            </a:r>
          </a:p>
          <a:p>
            <a:pPr>
              <a:lnSpc>
                <a:spcPct val="100000"/>
              </a:lnSpc>
              <a:spcBef>
                <a:spcPts val="0"/>
              </a:spcBef>
              <a:defRPr/>
            </a:pPr>
            <a:r>
              <a:rPr lang="en-US" sz="1200" dirty="0"/>
              <a:t>http://szhao.me/2017/06/10/a-tutorial-on-mmd-variational-autoencoders.html</a:t>
            </a:r>
          </a:p>
          <a:p>
            <a:r>
              <a:rPr lang="en-US" sz="1200" dirty="0"/>
              <a:t>https://www.cs.princeton.edu/courses/archive/spring17/cos598E/Ghassen.pdf</a:t>
            </a:r>
            <a:endParaRPr lang="he-IL" sz="1200" dirty="0"/>
          </a:p>
          <a:p>
            <a:r>
              <a:rPr lang="en-US" sz="1200" dirty="0"/>
              <a:t>https://www.jeremyjordan.me/variational-autoencoders/</a:t>
            </a:r>
          </a:p>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60</a:t>
            </a:fld>
            <a:endParaRPr lang="he-IL"/>
          </a:p>
        </p:txBody>
      </p:sp>
    </p:spTree>
    <p:extLst>
      <p:ext uri="{BB962C8B-B14F-4D97-AF65-F5344CB8AC3E}">
        <p14:creationId xmlns:p14="http://schemas.microsoft.com/office/powerpoint/2010/main" val="3542294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6</a:t>
            </a:fld>
            <a:endParaRPr lang="he-IL"/>
          </a:p>
        </p:txBody>
      </p:sp>
    </p:spTree>
    <p:extLst>
      <p:ext uri="{BB962C8B-B14F-4D97-AF65-F5344CB8AC3E}">
        <p14:creationId xmlns:p14="http://schemas.microsoft.com/office/powerpoint/2010/main" val="1840528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7</a:t>
            </a:fld>
            <a:endParaRPr lang="he-IL"/>
          </a:p>
        </p:txBody>
      </p:sp>
    </p:spTree>
    <p:extLst>
      <p:ext uri="{BB962C8B-B14F-4D97-AF65-F5344CB8AC3E}">
        <p14:creationId xmlns:p14="http://schemas.microsoft.com/office/powerpoint/2010/main" val="446686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8</a:t>
            </a:fld>
            <a:endParaRPr lang="he-IL"/>
          </a:p>
        </p:txBody>
      </p:sp>
    </p:spTree>
    <p:extLst>
      <p:ext uri="{BB962C8B-B14F-4D97-AF65-F5344CB8AC3E}">
        <p14:creationId xmlns:p14="http://schemas.microsoft.com/office/powerpoint/2010/main" val="119523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9</a:t>
            </a:fld>
            <a:endParaRPr lang="he-IL"/>
          </a:p>
        </p:txBody>
      </p:sp>
    </p:spTree>
    <p:extLst>
      <p:ext uri="{BB962C8B-B14F-4D97-AF65-F5344CB8AC3E}">
        <p14:creationId xmlns:p14="http://schemas.microsoft.com/office/powerpoint/2010/main" val="2370697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BEC48D05-4A7C-4206-AF54-0DBE6523EC74}" type="datetimeFigureOut">
              <a:rPr lang="he-IL" smtClean="0"/>
              <a:t>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2235201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BEC48D05-4A7C-4206-AF54-0DBE6523EC74}" type="datetimeFigureOut">
              <a:rPr lang="he-IL" smtClean="0"/>
              <a:t>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726606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BEC48D05-4A7C-4206-AF54-0DBE6523EC74}" type="datetimeFigureOut">
              <a:rPr lang="he-IL" smtClean="0"/>
              <a:t>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286357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BEC48D05-4A7C-4206-AF54-0DBE6523EC74}" type="datetimeFigureOut">
              <a:rPr lang="he-IL" smtClean="0"/>
              <a:t>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2580165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C48D05-4A7C-4206-AF54-0DBE6523EC74}" type="datetimeFigureOut">
              <a:rPr lang="he-IL" smtClean="0"/>
              <a:t>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135712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BEC48D05-4A7C-4206-AF54-0DBE6523EC74}" type="datetimeFigureOut">
              <a:rPr lang="he-IL" smtClean="0"/>
              <a:t>ה'.כסלו.תשפ"ג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844557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BEC48D05-4A7C-4206-AF54-0DBE6523EC74}" type="datetimeFigureOut">
              <a:rPr lang="he-IL" smtClean="0"/>
              <a:t>ה'.כסלו.תשפ"ג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85631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BEC48D05-4A7C-4206-AF54-0DBE6523EC74}" type="datetimeFigureOut">
              <a:rPr lang="he-IL" smtClean="0"/>
              <a:t>ה'.כסלו.תשפ"ג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227446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48D05-4A7C-4206-AF54-0DBE6523EC74}" type="datetimeFigureOut">
              <a:rPr lang="he-IL" smtClean="0"/>
              <a:t>ה'.כסלו.תשפ"ג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55522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C48D05-4A7C-4206-AF54-0DBE6523EC74}" type="datetimeFigureOut">
              <a:rPr lang="he-IL" smtClean="0"/>
              <a:t>ה'.כסלו.תשפ"ג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2781247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C48D05-4A7C-4206-AF54-0DBE6523EC74}" type="datetimeFigureOut">
              <a:rPr lang="he-IL" smtClean="0"/>
              <a:t>ה'.כסלו.תשפ"ג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16127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48D05-4A7C-4206-AF54-0DBE6523EC74}" type="datetimeFigureOut">
              <a:rPr lang="he-IL" smtClean="0"/>
              <a:t>ה'.כסלו.תשפ"ג</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B3DB6-086B-4F2B-9F19-C77931893F93}" type="slidenum">
              <a:rPr lang="he-IL" smtClean="0"/>
              <a:t>‹#›</a:t>
            </a:fld>
            <a:endParaRPr lang="he-IL"/>
          </a:p>
        </p:txBody>
      </p:sp>
    </p:spTree>
    <p:extLst>
      <p:ext uri="{BB962C8B-B14F-4D97-AF65-F5344CB8AC3E}">
        <p14:creationId xmlns:p14="http://schemas.microsoft.com/office/powerpoint/2010/main" val="318062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51.gif"/><Relationship Id="rId3" Type="http://schemas.openxmlformats.org/officeDocument/2006/relationships/image" Target="../media/image46.jpeg"/><Relationship Id="rId7" Type="http://schemas.openxmlformats.org/officeDocument/2006/relationships/image" Target="../media/image50.gi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gif"/><Relationship Id="rId4" Type="http://schemas.openxmlformats.org/officeDocument/2006/relationships/image" Target="../media/image47.gif"/></Relationships>
</file>

<file path=ppt/slides/_rels/slide5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tmp"/></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2.xml"/><Relationship Id="rId1" Type="http://schemas.openxmlformats.org/officeDocument/2006/relationships/video" Target="https://www.youtube.com/embed/G5JT16flZw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Variational Autoencoders</a:t>
            </a:r>
            <a:endParaRPr lang="he-IL" dirty="0"/>
          </a:p>
        </p:txBody>
      </p:sp>
      <p:sp>
        <p:nvSpPr>
          <p:cNvPr id="3" name="Subtitle 2"/>
          <p:cNvSpPr>
            <a:spLocks noGrp="1"/>
          </p:cNvSpPr>
          <p:nvPr>
            <p:ph type="subTitle" idx="1"/>
          </p:nvPr>
        </p:nvSpPr>
        <p:spPr>
          <a:xfrm>
            <a:off x="1524000" y="3613468"/>
            <a:ext cx="9144000" cy="1655762"/>
          </a:xfrm>
        </p:spPr>
        <p:txBody>
          <a:bodyPr>
            <a:normAutofit lnSpcReduction="10000"/>
          </a:bodyPr>
          <a:lstStyle/>
          <a:p>
            <a:endParaRPr lang="en-US" dirty="0"/>
          </a:p>
          <a:p>
            <a:endParaRPr lang="en-US" dirty="0"/>
          </a:p>
          <a:p>
            <a:endParaRPr lang="en-US" dirty="0"/>
          </a:p>
          <a:p>
            <a:r>
              <a:rPr lang="en-US" dirty="0"/>
              <a:t>Alon Oring, 28.05.18</a:t>
            </a:r>
            <a:endParaRPr lang="he-IL" dirty="0"/>
          </a:p>
        </p:txBody>
      </p:sp>
    </p:spTree>
    <p:extLst>
      <p:ext uri="{BB962C8B-B14F-4D97-AF65-F5344CB8AC3E}">
        <p14:creationId xmlns:p14="http://schemas.microsoft.com/office/powerpoint/2010/main" val="3001281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t>
            </a:r>
            <a:r>
              <a:rPr lang="en-IL" dirty="0"/>
              <a:t>–</a:t>
            </a:r>
            <a:r>
              <a:rPr lang="en-US" dirty="0"/>
              <a:t> Definition and Intuition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86160" cy="4351338"/>
              </a:xfrm>
            </p:spPr>
            <p:txBody>
              <a:bodyPr>
                <a:normAutofit fontScale="92500"/>
              </a:bodyPr>
              <a:lstStyle/>
              <a:p>
                <a:r>
                  <a:rPr lang="en-US" dirty="0"/>
                  <a:t>Lets define an information function, </a:t>
                </a:r>
                <a14:m>
                  <m:oMath xmlns:m="http://schemas.openxmlformats.org/officeDocument/2006/math">
                    <m:r>
                      <a:rPr lang="en-US" b="0" i="1" smtClean="0">
                        <a:latin typeface="Cambria Math" panose="02040503050406030204" pitchFamily="18" charset="0"/>
                      </a:rPr>
                      <m:t>𝐼</m:t>
                    </m:r>
                  </m:oMath>
                </a14:m>
                <a:r>
                  <a:rPr lang="en-US" dirty="0"/>
                  <a:t>, in terms of an event with probability </a:t>
                </a:r>
                <a14:m>
                  <m:oMath xmlns:m="http://schemas.openxmlformats.org/officeDocument/2006/math">
                    <m:r>
                      <a:rPr lang="en-US" b="0" i="1" smtClean="0">
                        <a:latin typeface="Cambria Math" panose="02040503050406030204" pitchFamily="18" charset="0"/>
                      </a:rPr>
                      <m:t>𝑃</m:t>
                    </m:r>
                  </m:oMath>
                </a14:m>
                <a:r>
                  <a:rPr lang="en-US" dirty="0"/>
                  <a:t>. What should be its properties?</a:t>
                </a:r>
              </a:p>
              <a:p>
                <a:endParaRPr lang="en-US" dirty="0"/>
              </a:p>
              <a:p>
                <a:pPr lvl="1"/>
                <a14:m>
                  <m:oMath xmlns:m="http://schemas.openxmlformats.org/officeDocument/2006/math">
                    <m:r>
                      <a:rPr lang="en-US" sz="2800" i="1">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𝑃</m:t>
                    </m:r>
                    <m:r>
                      <a:rPr lang="en-US" sz="2800" b="0" i="1" smtClean="0">
                        <a:latin typeface="Cambria Math" panose="02040503050406030204" pitchFamily="18" charset="0"/>
                      </a:rPr>
                      <m:t>)</m:t>
                    </m:r>
                  </m:oMath>
                </a14:m>
                <a:r>
                  <a:rPr lang="en-US" sz="2800" dirty="0"/>
                  <a:t> is monotonically decreasing </a:t>
                </a:r>
                <a:r>
                  <a:rPr lang="en-IL" sz="2800" dirty="0"/>
                  <a:t>–</a:t>
                </a:r>
                <a:r>
                  <a:rPr lang="en-US" sz="2800" dirty="0"/>
                  <a:t> an increase in the probability decreases the information from an observed event</a:t>
                </a:r>
              </a:p>
              <a:p>
                <a:pPr lvl="1"/>
                <a14:m>
                  <m:oMath xmlns:m="http://schemas.openxmlformats.org/officeDocument/2006/math">
                    <m:r>
                      <a:rPr lang="en-US" sz="2800" i="1">
                        <a:latin typeface="Cambria Math" panose="02040503050406030204" pitchFamily="18" charset="0"/>
                      </a:rPr>
                      <m:t>𝐼</m:t>
                    </m:r>
                    <m:d>
                      <m:dPr>
                        <m:ctrlPr>
                          <a:rPr lang="en-US" sz="2800" i="1">
                            <a:latin typeface="Cambria Math" panose="02040503050406030204" pitchFamily="18" charset="0"/>
                          </a:rPr>
                        </m:ctrlPr>
                      </m:dPr>
                      <m:e>
                        <m:r>
                          <a:rPr lang="en-US" sz="2800" i="1">
                            <a:latin typeface="Cambria Math" panose="02040503050406030204" pitchFamily="18" charset="0"/>
                          </a:rPr>
                          <m:t>𝑃</m:t>
                        </m:r>
                      </m:e>
                    </m:d>
                    <m:r>
                      <a:rPr lang="en-US" sz="2800" b="0" i="1" smtClean="0">
                        <a:latin typeface="Cambria Math" panose="02040503050406030204" pitchFamily="18" charset="0"/>
                      </a:rPr>
                      <m:t>≥0</m:t>
                    </m:r>
                  </m:oMath>
                </a14:m>
                <a:endParaRPr lang="en-US" sz="2800" b="0" dirty="0"/>
              </a:p>
              <a:p>
                <a:pPr lvl="1"/>
                <a14:m>
                  <m:oMath xmlns:m="http://schemas.openxmlformats.org/officeDocument/2006/math">
                    <m:r>
                      <a:rPr lang="en-US" sz="2800" i="1">
                        <a:latin typeface="Cambria Math" panose="02040503050406030204" pitchFamily="18" charset="0"/>
                      </a:rPr>
                      <m:t>𝐼</m:t>
                    </m:r>
                    <m:d>
                      <m:dPr>
                        <m:ctrlPr>
                          <a:rPr lang="en-US" sz="2800" i="1">
                            <a:latin typeface="Cambria Math" panose="02040503050406030204" pitchFamily="18" charset="0"/>
                          </a:rPr>
                        </m:ctrlPr>
                      </m:dPr>
                      <m:e>
                        <m:r>
                          <a:rPr lang="en-US" sz="2800" b="0" i="1" smtClean="0">
                            <a:latin typeface="Cambria Math" panose="02040503050406030204" pitchFamily="18" charset="0"/>
                          </a:rPr>
                          <m:t>1</m:t>
                        </m:r>
                      </m:e>
                    </m:d>
                    <m:r>
                      <a:rPr lang="en-US" sz="2800" b="0" i="1" smtClean="0">
                        <a:latin typeface="Cambria Math" panose="02040503050406030204" pitchFamily="18" charset="0"/>
                      </a:rPr>
                      <m:t>=0</m:t>
                    </m:r>
                  </m:oMath>
                </a14:m>
                <a:endParaRPr lang="en-US" sz="2800" b="0" dirty="0"/>
              </a:p>
              <a:p>
                <a:pPr lvl="1"/>
                <a14:m>
                  <m:oMath xmlns:m="http://schemas.openxmlformats.org/officeDocument/2006/math">
                    <m:r>
                      <a:rPr lang="en-US" sz="2800" i="1">
                        <a:latin typeface="Cambria Math" panose="02040503050406030204" pitchFamily="18" charset="0"/>
                      </a:rPr>
                      <m:t>𝐼</m:t>
                    </m:r>
                    <m:d>
                      <m:dPr>
                        <m:ctrlPr>
                          <a:rPr lang="en-US" sz="2800" i="1">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i="1">
                                <a:latin typeface="Cambria Math" panose="02040503050406030204" pitchFamily="18" charset="0"/>
                              </a:rPr>
                              <m:t>𝑃</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2</m:t>
                            </m:r>
                          </m:sub>
                        </m:sSub>
                      </m:e>
                    </m:d>
                  </m:oMath>
                </a14:m>
                <a:r>
                  <a:rPr lang="en-US" sz="2800" dirty="0"/>
                  <a:t> - Information due to independent events is additive</a:t>
                </a:r>
              </a:p>
              <a:p>
                <a:pPr lvl="1"/>
                <a:endParaRPr lang="en-US" dirty="0"/>
              </a:p>
              <a:p>
                <a:r>
                  <a:rPr lang="en-US" dirty="0"/>
                  <a:t>We can guess entropy is </a:t>
                </a:r>
                <a14:m>
                  <m:oMath xmlns:m="http://schemas.openxmlformats.org/officeDocument/2006/math">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 </a:t>
                </a:r>
                <a:endParaRPr lang="he-I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86160" cy="4351338"/>
              </a:xfrm>
              <a:blipFill>
                <a:blip r:embed="rId3"/>
                <a:stretch>
                  <a:fillRect l="-872" t="-2101" r="-545"/>
                </a:stretch>
              </a:blipFill>
            </p:spPr>
            <p:txBody>
              <a:bodyPr/>
              <a:lstStyle/>
              <a:p>
                <a:r>
                  <a:rPr lang="en-US">
                    <a:noFill/>
                  </a:rPr>
                  <a:t> </a:t>
                </a:r>
              </a:p>
            </p:txBody>
          </p:sp>
        </mc:Fallback>
      </mc:AlternateContent>
    </p:spTree>
    <p:extLst>
      <p:ext uri="{BB962C8B-B14F-4D97-AF65-F5344CB8AC3E}">
        <p14:creationId xmlns:p14="http://schemas.microsoft.com/office/powerpoint/2010/main" val="2293336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 Derivation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1" indent="0">
                  <a:spcBef>
                    <a:spcPts val="100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oMath>
                  </m:oMathPara>
                </a14:m>
                <a:endParaRPr lang="en-US" dirty="0"/>
              </a:p>
              <a:p>
                <a:pPr marL="0" lvl="1" indent="0">
                  <a:spcBef>
                    <a:spcPts val="1000"/>
                  </a:spcBef>
                  <a:buNone/>
                </a:pPr>
                <a:endParaRPr lang="en-US" dirty="0"/>
              </a:p>
              <a:p>
                <a:pPr marL="0" lvl="1" indent="0">
                  <a:spcBef>
                    <a:spcPts val="1000"/>
                  </a:spcBef>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smtClean="0">
                                  <a:latin typeface="Cambria Math" panose="02040503050406030204" pitchFamily="18" charset="0"/>
                                </a:rPr>
                                <m:t>𝜕</m:t>
                              </m:r>
                            </m:e>
                            <m:sup>
                              <m:r>
                                <a:rPr lang="en-US" b="0" i="1" smtClean="0">
                                  <a:latin typeface="Cambria Math" panose="02040503050406030204" pitchFamily="18" charset="0"/>
                                </a:rPr>
                                <m:t>2</m:t>
                              </m:r>
                            </m:sup>
                          </m:sSup>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den>
                      </m:f>
                      <m:r>
                        <a:rPr lang="en-US" i="1">
                          <a:latin typeface="Cambria Math" panose="02040503050406030204" pitchFamily="18" charset="0"/>
                        </a:rPr>
                        <m:t>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den>
                      </m:f>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e>
                          </m:d>
                        </m:e>
                      </m:d>
                    </m:oMath>
                  </m:oMathPara>
                </a14:m>
                <a:endParaRPr lang="en-US" b="0" dirty="0"/>
              </a:p>
              <a:p>
                <a:pPr marL="0" lvl="1" indent="0">
                  <a:spcBef>
                    <a:spcPts val="1000"/>
                  </a:spcBef>
                  <a:buNone/>
                </a:pPr>
                <a:endParaRPr lang="en-US" b="0" dirty="0"/>
              </a:p>
              <a:p>
                <a:pPr marL="0" lvl="1" indent="0">
                  <a:spcBef>
                    <a:spcPts val="1000"/>
                  </a:spcBef>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e>
                      </m:d>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marL="0" lvl="1" indent="0">
                  <a:spcBef>
                    <a:spcPts val="1000"/>
                  </a:spcBef>
                  <a:buNone/>
                </a:pPr>
                <a:endParaRPr lang="en-US" b="0" dirty="0"/>
              </a:p>
              <a:p>
                <a:pPr marL="0" lvl="1" indent="0">
                  <a:spcBef>
                    <a:spcPts val="100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=0</m:t>
                      </m:r>
                    </m:oMath>
                  </m:oMathPara>
                </a14:m>
                <a:endParaRPr lang="en-US" b="0" dirty="0"/>
              </a:p>
              <a:p>
                <a:pPr marL="0" lvl="1" indent="0">
                  <a:spcBef>
                    <a:spcPts val="1000"/>
                  </a:spcBef>
                  <a:buNone/>
                </a:pPr>
                <a:endParaRPr lang="en-US" b="0" dirty="0"/>
              </a:p>
              <a:p>
                <a:pPr marL="0" lvl="1" indent="0">
                  <a:spcBef>
                    <a:spcPts val="1000"/>
                  </a:spcBef>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e>
                          </m:d>
                        </m:e>
                        <m:sup>
                          <m:r>
                            <a:rPr lang="en-US" b="0" i="1" smtClean="0">
                              <a:latin typeface="Cambria Math" panose="02040503050406030204" pitchFamily="18" charset="0"/>
                            </a:rPr>
                            <m:t>′</m:t>
                          </m:r>
                        </m:sup>
                      </m:sSup>
                      <m:r>
                        <a:rPr lang="en-US" i="1">
                          <a:latin typeface="Cambria Math" panose="02040503050406030204" pitchFamily="18" charset="0"/>
                        </a:rPr>
                        <m:t>=0</m:t>
                      </m:r>
                    </m:oMath>
                  </m:oMathPara>
                </a14:m>
                <a:endParaRPr lang="en-US" dirty="0"/>
              </a:p>
              <a:p>
                <a:pPr marL="0" lvl="1" indent="0">
                  <a:spcBef>
                    <a:spcPts val="1000"/>
                  </a:spcBef>
                  <a:buNone/>
                </a:pPr>
                <a:endParaRPr lang="en-US" b="0" dirty="0"/>
              </a:p>
              <a:p>
                <a:pPr marL="228600" lvl="1">
                  <a:spcBef>
                    <a:spcPts val="1000"/>
                  </a:spcBef>
                </a:pPr>
                <a:endParaRPr lang="he-IL" dirty="0"/>
              </a:p>
              <a:p>
                <a:endParaRPr lang="he-I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38422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t>
            </a:r>
            <a:r>
              <a:rPr lang="en-IL" dirty="0"/>
              <a:t>–</a:t>
            </a:r>
            <a:r>
              <a:rPr lang="en-US" dirty="0"/>
              <a:t> Derivation </a:t>
            </a:r>
            <a:r>
              <a:rPr lang="en-IL" dirty="0"/>
              <a:t>–</a:t>
            </a:r>
            <a:r>
              <a:rPr lang="en-US" dirty="0"/>
              <a:t> 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𝑢</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a:latin typeface="Cambria Math" panose="02040503050406030204" pitchFamily="18" charset="0"/>
                        </a:rPr>
                        <m:t>=</m:t>
                      </m:r>
                      <m:r>
                        <m:rPr>
                          <m:sty m:val="p"/>
                        </m:rPr>
                        <a:rPr lang="en-US" b="0" i="0" smtClean="0">
                          <a:latin typeface="Cambria Math" panose="02040503050406030204" pitchFamily="18" charset="0"/>
                        </a:rPr>
                        <m:t>c</m:t>
                      </m:r>
                      <m:r>
                        <a:rPr lang="en-US">
                          <a:latin typeface="Cambria Math" panose="02040503050406030204" pitchFamily="18" charset="0"/>
                        </a:rPr>
                        <m:t> </m:t>
                      </m:r>
                    </m:oMath>
                  </m:oMathPara>
                </a14:m>
                <a:endParaRPr lang="en-US"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𝑢</m:t>
                              </m:r>
                            </m:e>
                          </m:d>
                        </m:num>
                        <m:den>
                          <m:r>
                            <a:rPr lang="en-US" i="1">
                              <a:latin typeface="Cambria Math" panose="02040503050406030204" pitchFamily="18" charset="0"/>
                            </a:rPr>
                            <m:t>𝜕</m:t>
                          </m:r>
                          <m:r>
                            <a:rPr lang="en-US" i="1">
                              <a:latin typeface="Cambria Math" panose="02040503050406030204" pitchFamily="18" charset="0"/>
                            </a:rPr>
                            <m:t>𝑢</m:t>
                          </m:r>
                        </m:den>
                      </m:f>
                      <m:r>
                        <a:rPr lang="en-US">
                          <a:latin typeface="Cambria Math" panose="02040503050406030204" pitchFamily="18" charset="0"/>
                        </a:rPr>
                        <m:t>=</m:t>
                      </m:r>
                      <m:r>
                        <m:rPr>
                          <m:sty m:val="p"/>
                        </m:rPr>
                        <a:rPr lang="en-US">
                          <a:latin typeface="Cambria Math" panose="02040503050406030204" pitchFamily="18" charset="0"/>
                        </a:rPr>
                        <m:t>c</m:t>
                      </m:r>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𝑢</m:t>
                          </m:r>
                        </m:den>
                      </m:f>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subHide m:val="on"/>
                          <m:supHide m:val="on"/>
                          <m:ctrlPr>
                            <a:rPr lang="en-US" b="0" i="1" smtClean="0">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𝑢</m:t>
                                  </m:r>
                                </m:e>
                              </m:d>
                            </m:num>
                            <m:den>
                              <m:r>
                                <a:rPr lang="en-US" i="1">
                                  <a:latin typeface="Cambria Math" panose="02040503050406030204" pitchFamily="18" charset="0"/>
                                </a:rPr>
                                <m:t>𝜕</m:t>
                              </m:r>
                              <m:r>
                                <a:rPr lang="en-US" i="1">
                                  <a:latin typeface="Cambria Math" panose="02040503050406030204" pitchFamily="18" charset="0"/>
                                </a:rPr>
                                <m:t>𝑢</m:t>
                              </m:r>
                            </m:den>
                          </m:f>
                          <m:r>
                            <a:rPr lang="en-US" b="0" i="1" smtClean="0">
                              <a:latin typeface="Cambria Math" panose="02040503050406030204" pitchFamily="18" charset="0"/>
                            </a:rPr>
                            <m:t>𝑑𝑢</m:t>
                          </m:r>
                        </m:e>
                      </m:nary>
                      <m:r>
                        <a:rPr lang="en-US" i="1">
                          <a:latin typeface="Cambria Math" panose="02040503050406030204" pitchFamily="18" charset="0"/>
                        </a:rPr>
                        <m:t>=</m:t>
                      </m:r>
                      <m:r>
                        <a:rPr lang="en-US" b="0" i="1" smtClean="0">
                          <a:latin typeface="Cambria Math" panose="02040503050406030204" pitchFamily="18" charset="0"/>
                        </a:rPr>
                        <m:t>𝑐</m:t>
                      </m:r>
                      <m:r>
                        <a:rPr lang="en-US" i="1">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𝑢</m:t>
                              </m:r>
                            </m:den>
                          </m:f>
                        </m:e>
                      </m:nary>
                      <m:r>
                        <a:rPr lang="en-US" i="1">
                          <a:latin typeface="Cambria Math" panose="02040503050406030204" pitchFamily="18" charset="0"/>
                        </a:rPr>
                        <m:t>𝑑𝑢</m:t>
                      </m:r>
                    </m:oMath>
                  </m:oMathPara>
                </a14:m>
                <a:br>
                  <a:rPr lang="en-US" dirty="0"/>
                </a:br>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𝑢</m:t>
                          </m:r>
                        </m:e>
                      </m:func>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 →</m:t>
                      </m:r>
                      <m:r>
                        <a:rPr lang="en-US" b="0" i="1" smtClean="0">
                          <a:latin typeface="Cambria Math" panose="02040503050406030204" pitchFamily="18" charset="0"/>
                        </a:rPr>
                        <m:t>𝐼</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𝑢</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9213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a:t>
            </a:r>
            <a:r>
              <a:rPr lang="en-IL" dirty="0"/>
              <a:t>–</a:t>
            </a:r>
            <a:r>
              <a:rPr lang="en-US" dirty="0"/>
              <a:t> Definition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entropy is defined as the expected value of the information of a random variable:</a:t>
                </a:r>
              </a:p>
              <a:p>
                <a:endParaRPr lang="en-US" dirty="0"/>
              </a:p>
              <a:p>
                <a:pPr marL="0" lvl="1" indent="0">
                  <a:spcBef>
                    <a:spcPts val="100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e>
                      </m:func>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func>
                          <m:r>
                            <m:rPr>
                              <m:nor/>
                            </m:rPr>
                            <a:rPr lang="en-US" dirty="0"/>
                            <m:t> </m:t>
                          </m:r>
                        </m:e>
                      </m:nary>
                    </m:oMath>
                  </m:oMathPara>
                </a14:m>
                <a:endParaRPr lang="en-US" dirty="0"/>
              </a:p>
              <a:p>
                <a:pPr marL="0" lvl="1" indent="0">
                  <a:spcBef>
                    <a:spcPts val="1000"/>
                  </a:spcBef>
                  <a:buNone/>
                </a:pPr>
                <a:endParaRPr lang="he-I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7610" y="4195120"/>
            <a:ext cx="2116780" cy="2116780"/>
          </a:xfrm>
          <a:prstGeom prst="rect">
            <a:avLst/>
          </a:prstGeom>
        </p:spPr>
      </p:pic>
    </p:spTree>
    <p:extLst>
      <p:ext uri="{BB962C8B-B14F-4D97-AF65-F5344CB8AC3E}">
        <p14:creationId xmlns:p14="http://schemas.microsoft.com/office/powerpoint/2010/main" val="990280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 Intuition</a:t>
            </a:r>
          </a:p>
        </p:txBody>
      </p:sp>
      <p:sp>
        <p:nvSpPr>
          <p:cNvPr id="3" name="Content Placeholder 2"/>
          <p:cNvSpPr>
            <a:spLocks noGrp="1"/>
          </p:cNvSpPr>
          <p:nvPr>
            <p:ph idx="1"/>
          </p:nvPr>
        </p:nvSpPr>
        <p:spPr/>
        <p:txBody>
          <a:bodyPr>
            <a:normAutofit/>
          </a:bodyPr>
          <a:lstStyle/>
          <a:p>
            <a:r>
              <a:rPr lang="en-US" dirty="0"/>
              <a:t>Lets define a measure of the amount of information a discrete random variable produces, or the cost of encoding a specific distribution</a:t>
            </a:r>
          </a:p>
          <a:p>
            <a:pPr lvl="1"/>
            <a:r>
              <a:rPr lang="en-US" dirty="0"/>
              <a:t>Continuous</a:t>
            </a:r>
          </a:p>
          <a:p>
            <a:pPr lvl="1"/>
            <a:r>
              <a:rPr lang="en-US" dirty="0"/>
              <a:t>If all probabilities are equal, the entropy (uncertainty) is maximal</a:t>
            </a:r>
          </a:p>
          <a:p>
            <a:pPr lvl="1"/>
            <a:r>
              <a:rPr lang="en-US" dirty="0"/>
              <a:t>If a choice is broken into two successive choices, the original measure should be the weighted sum of the individual values of the measure</a:t>
            </a:r>
          </a:p>
          <a:p>
            <a:pPr marL="0" indent="0">
              <a:buNone/>
            </a:pPr>
            <a:endParaRPr lang="en-US" dirty="0"/>
          </a:p>
          <a:p>
            <a:endParaRPr lang="en-US" dirty="0"/>
          </a:p>
        </p:txBody>
      </p:sp>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20576" t="29520" r="23847" b="10439"/>
          <a:stretch/>
        </p:blipFill>
        <p:spPr>
          <a:xfrm>
            <a:off x="3561906" y="4673516"/>
            <a:ext cx="4488790" cy="1936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9754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 Intuition</a:t>
            </a:r>
          </a:p>
        </p:txBody>
      </p:sp>
      <p:sp>
        <p:nvSpPr>
          <p:cNvPr id="3" name="Content Placeholder 2"/>
          <p:cNvSpPr>
            <a:spLocks noGrp="1"/>
          </p:cNvSpPr>
          <p:nvPr>
            <p:ph idx="1"/>
          </p:nvPr>
        </p:nvSpPr>
        <p:spPr/>
        <p:txBody>
          <a:bodyPr/>
          <a:lstStyle/>
          <a:p>
            <a:r>
              <a:rPr lang="en-US" dirty="0"/>
              <a:t>The maximum entropy is the one that corresponds to the least amount of knowledge defined by the probability density function</a:t>
            </a:r>
          </a:p>
          <a:p>
            <a:r>
              <a:rPr lang="en-US" dirty="0"/>
              <a:t>When can we expect maximum entropy for the following cases:</a:t>
            </a:r>
          </a:p>
          <a:p>
            <a:pPr lvl="1"/>
            <a:r>
              <a:rPr lang="en-US" dirty="0"/>
              <a:t>Among probability distributions over a finite range of values?</a:t>
            </a:r>
          </a:p>
          <a:p>
            <a:pPr lvl="1"/>
            <a:r>
              <a:rPr lang="en-US" dirty="0"/>
              <a:t>Among probability distributions over a infinite range of values?</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50466"/>
          <a:stretch/>
        </p:blipFill>
        <p:spPr>
          <a:xfrm>
            <a:off x="257175" y="3879884"/>
            <a:ext cx="5238750" cy="263188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8" t="47764" r="218" b="2702"/>
          <a:stretch/>
        </p:blipFill>
        <p:spPr>
          <a:xfrm>
            <a:off x="5210175" y="4086864"/>
            <a:ext cx="5546617" cy="2556963"/>
          </a:xfrm>
          <a:prstGeom prst="rect">
            <a:avLst/>
          </a:prstGeom>
        </p:spPr>
      </p:pic>
      <p:sp>
        <p:nvSpPr>
          <p:cNvPr id="6" name="Rectangle 5"/>
          <p:cNvSpPr/>
          <p:nvPr/>
        </p:nvSpPr>
        <p:spPr>
          <a:xfrm>
            <a:off x="838200" y="5195826"/>
            <a:ext cx="828675" cy="466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81675" y="5195826"/>
            <a:ext cx="828675" cy="466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408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Gaussians having maximum 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be any density function satisfying </a:t>
                </a:r>
                <a14:m>
                  <m:oMath xmlns:m="http://schemas.openxmlformats.org/officeDocument/2006/math">
                    <m:nary>
                      <m:naryP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𝑑𝑥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a14:m>
                <a:r>
                  <a:rPr lang="en-US" dirty="0"/>
                  <a:t> and let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r>
                          <m:rPr>
                            <m:sty m:val="p"/>
                          </m:rPr>
                          <a:rPr lang="en-US" b="0" i="0" smtClean="0">
                            <a:latin typeface="Cambria Math" panose="02040503050406030204" pitchFamily="18" charset="0"/>
                          </a:rPr>
                          <m:t>Σ</m:t>
                        </m:r>
                      </m:e>
                    </m:d>
                  </m:oMath>
                </a14:m>
                <a:r>
                  <a:rPr lang="en-US" dirty="0"/>
                  <a:t>, then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0" smtClean="0">
                        <a:latin typeface="Cambria Math" panose="02040503050406030204" pitchFamily="18" charset="0"/>
                      </a:rPr>
                      <m:t>.</m:t>
                    </m:r>
                  </m:oMath>
                </a14:m>
                <a:endParaRPr lang="en-US" b="0"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𝐾𝐿</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𝑑𝑥</m:t>
                                      </m:r>
                                    </m:e>
                                  </m:func>
                                </m:e>
                              </m:nary>
                            </m:e>
                          </m:func>
                        </m:e>
                      </m:nary>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𝑞</m:t>
                          </m:r>
                        </m:e>
                      </m:d>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𝑑𝑥</m:t>
                              </m:r>
                            </m:e>
                          </m:func>
                        </m:e>
                      </m:nary>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𝒒</m:t>
                          </m:r>
                        </m:e>
                      </m:d>
                      <m:r>
                        <a:rPr lang="en-US" b="1" i="1">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𝒑</m:t>
                          </m:r>
                        </m:e>
                      </m:d>
                    </m:oMath>
                  </m:oMathPara>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821"/>
                </a:stretch>
              </a:blipFill>
            </p:spPr>
            <p:txBody>
              <a:bodyPr/>
              <a:lstStyle/>
              <a:p>
                <a:r>
                  <a:rPr lang="en-US">
                    <a:noFill/>
                  </a:rPr>
                  <a:t> </a:t>
                </a:r>
              </a:p>
            </p:txBody>
          </p:sp>
        </mc:Fallback>
      </mc:AlternateContent>
    </p:spTree>
    <p:extLst>
      <p:ext uri="{BB962C8B-B14F-4D97-AF65-F5344CB8AC3E}">
        <p14:creationId xmlns:p14="http://schemas.microsoft.com/office/powerpoint/2010/main" val="2321964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Kullback</a:t>
            </a:r>
            <a:r>
              <a:rPr lang="en-US" dirty="0"/>
              <a:t>–</a:t>
            </a:r>
            <a:r>
              <a:rPr lang="en-US" dirty="0" err="1"/>
              <a:t>Leibler</a:t>
            </a:r>
            <a:r>
              <a:rPr lang="en-US" dirty="0"/>
              <a:t> Divergence</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228600" lvl="1">
                  <a:spcBef>
                    <a:spcPts val="1000"/>
                  </a:spcBef>
                </a:pPr>
                <a:r>
                  <a:rPr lang="en-US" sz="2800" dirty="0"/>
                  <a:t>Let’s define a measure of similarity between distributions </a:t>
                </a:r>
                <a14:m>
                  <m:oMath xmlns:m="http://schemas.openxmlformats.org/officeDocument/2006/math">
                    <m:r>
                      <a:rPr lang="en-US" sz="2800" b="0" i="1" smtClean="0">
                        <a:latin typeface="Cambria Math" panose="02040503050406030204" pitchFamily="18" charset="0"/>
                      </a:rPr>
                      <m:t>𝑝</m:t>
                    </m:r>
                  </m:oMath>
                </a14:m>
                <a:r>
                  <a:rPr lang="en-US" sz="2800" dirty="0"/>
                  <a:t> and </a:t>
                </a:r>
                <a14:m>
                  <m:oMath xmlns:m="http://schemas.openxmlformats.org/officeDocument/2006/math">
                    <m:r>
                      <a:rPr lang="en-US" sz="2800" b="0" i="1" smtClean="0">
                        <a:latin typeface="Cambria Math" panose="02040503050406030204" pitchFamily="18" charset="0"/>
                      </a:rPr>
                      <m:t>𝑞</m:t>
                    </m:r>
                  </m:oMath>
                </a14:m>
                <a:r>
                  <a:rPr lang="en-US" sz="2800" dirty="0"/>
                  <a:t> </a:t>
                </a:r>
                <a:endParaRPr lang="en-US" dirty="0"/>
              </a:p>
              <a:p>
                <a:r>
                  <a:rPr lang="en-US" dirty="0"/>
                  <a:t>How about:</a:t>
                </a:r>
                <a:br>
                  <a:rPr lang="en-US" dirty="0"/>
                </a:br>
                <a:endParaRPr lang="en-US" dirty="0"/>
              </a:p>
              <a:p>
                <a:pPr marL="0" lvl="1" indent="0">
                  <a:spcBef>
                    <a:spcPts val="1000"/>
                  </a:spcBef>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𝐾𝐿</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b="0" i="1" smtClean="0">
                          <a:latin typeface="Cambria Math" panose="02040503050406030204" pitchFamily="18" charset="0"/>
                        </a:rPr>
                        <m:t>|</m:t>
                      </m:r>
                      <m:d>
                        <m:dPr>
                          <m:beg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𝑞</m:t>
                          </m:r>
                        </m:e>
                      </m:d>
                      <m:r>
                        <a:rPr lang="en-US" sz="2800" b="0" i="1" smtClean="0">
                          <a:latin typeface="Cambria Math" panose="02040503050406030204" pitchFamily="18" charset="0"/>
                        </a:rPr>
                        <m:t>≟</m:t>
                      </m:r>
                      <m:r>
                        <a:rPr lang="en-US" sz="2800" b="0" i="1" smtClean="0">
                          <a:latin typeface="Cambria Math" panose="02040503050406030204" pitchFamily="18" charset="0"/>
                        </a:rPr>
                        <m:t>𝐻</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𝑞</m:t>
                          </m:r>
                        </m:e>
                      </m:d>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b="0" i="1" smtClean="0">
                          <a:latin typeface="Cambria Math" panose="02040503050406030204" pitchFamily="18" charset="0"/>
                        </a:rPr>
                        <m:t>)</m:t>
                      </m:r>
                    </m:oMath>
                  </m:oMathPara>
                </a14:m>
                <a:endParaRPr lang="he-IL" sz="2800" dirty="0"/>
              </a:p>
              <a:p>
                <a:endParaRPr lang="en-US" dirty="0"/>
              </a:p>
              <a:p>
                <a:r>
                  <a:rPr lang="en-US" dirty="0"/>
                  <a:t>However, we take the expectation with respect to </a:t>
                </a:r>
                <a14:m>
                  <m:oMath xmlns:m="http://schemas.openxmlformats.org/officeDocument/2006/math">
                    <m:r>
                      <a:rPr lang="en-US" i="1">
                        <a:latin typeface="Cambria Math" panose="02040503050406030204" pitchFamily="18" charset="0"/>
                      </a:rPr>
                      <m:t>𝑝</m:t>
                    </m:r>
                  </m:oMath>
                </a14:m>
                <a:r>
                  <a:rPr lang="en-US" dirty="0"/>
                  <a:t> and obtain</a:t>
                </a:r>
              </a:p>
              <a:p>
                <a:endParaRPr lang="en-US" dirty="0"/>
              </a:p>
              <a:p>
                <a:pPr marL="0" lvl="1" indent="0">
                  <a:spcBef>
                    <a:spcPts val="1000"/>
                  </a:spcBef>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𝐾𝐿</m:t>
                      </m:r>
                      <m:r>
                        <a:rPr lang="en-US" sz="2800" i="1">
                          <a:latin typeface="Cambria Math" panose="02040503050406030204" pitchFamily="18" charset="0"/>
                        </a:rPr>
                        <m:t>(</m:t>
                      </m:r>
                      <m:r>
                        <a:rPr lang="en-US" sz="2800" i="1">
                          <a:latin typeface="Cambria Math" panose="02040503050406030204" pitchFamily="18" charset="0"/>
                        </a:rPr>
                        <m:t>𝑝</m:t>
                      </m:r>
                      <m:r>
                        <a:rPr lang="en-US" sz="2800" i="1">
                          <a:latin typeface="Cambria Math" panose="02040503050406030204" pitchFamily="18" charset="0"/>
                        </a:rPr>
                        <m:t>|</m:t>
                      </m:r>
                      <m:d>
                        <m:dPr>
                          <m:begChr m:val="|"/>
                          <m:ctrlPr>
                            <a:rPr lang="en-US" sz="2800" i="1">
                              <a:latin typeface="Cambria Math" panose="02040503050406030204" pitchFamily="18" charset="0"/>
                            </a:rPr>
                          </m:ctrlPr>
                        </m:dPr>
                        <m:e>
                          <m:r>
                            <a:rPr lang="en-US" sz="2800" i="1">
                              <a:latin typeface="Cambria Math" panose="02040503050406030204" pitchFamily="18" charset="0"/>
                            </a:rPr>
                            <m:t>𝑞</m:t>
                          </m:r>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𝑐</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𝑞</m:t>
                          </m:r>
                        </m:e>
                      </m:d>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m:t>
                          </m:r>
                        </m:fName>
                        <m:e>
                          <m:r>
                            <a:rPr lang="en-US" sz="2800" b="0" i="1" smtClean="0">
                              <a:latin typeface="Cambria Math" panose="02040503050406030204" pitchFamily="18" charset="0"/>
                            </a:rPr>
                            <m:t>𝑝</m:t>
                          </m:r>
                          <m:func>
                            <m:funcPr>
                              <m:ctrlPr>
                                <a:rPr lang="en-US" sz="2800" b="0" i="1" smtClean="0">
                                  <a:latin typeface="Cambria Math" panose="02040503050406030204" pitchFamily="18" charset="0"/>
                                </a:rPr>
                              </m:ctrlPr>
                            </m:funcPr>
                            <m:fName>
                              <m:d>
                                <m:dPr>
                                  <m:ctrlPr>
                                    <a:rPr lang="en-US" sz="2800" i="1">
                                      <a:latin typeface="Cambria Math" panose="02040503050406030204" pitchFamily="18" charset="0"/>
                                    </a:rPr>
                                  </m:ctrlPr>
                                </m:dPr>
                                <m:e>
                                  <m:r>
                                    <a:rPr lang="en-US" sz="2800" i="1">
                                      <a:latin typeface="Cambria Math" panose="02040503050406030204" pitchFamily="18" charset="0"/>
                                    </a:rPr>
                                    <m:t>𝑥</m:t>
                                  </m:r>
                                </m:e>
                              </m:d>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e>
                          </m:func>
                          <m:r>
                            <a:rPr lang="en-US" sz="2800" b="0" i="1" smtClean="0">
                              <a:latin typeface="Cambria Math" panose="02040503050406030204" pitchFamily="18" charset="0"/>
                            </a:rPr>
                            <m:t>−</m:t>
                          </m:r>
                          <m:func>
                            <m:funcPr>
                              <m:ctrlPr>
                                <a:rPr lang="en-US" sz="2800" i="1">
                                  <a:latin typeface="Cambria Math" panose="02040503050406030204" pitchFamily="18" charset="0"/>
                                </a:rPr>
                              </m:ctrlPr>
                            </m:funcPr>
                            <m:fName>
                              <m:r>
                                <a:rPr lang="en-US" sz="2800" i="1">
                                  <a:latin typeface="Cambria Math" panose="02040503050406030204" pitchFamily="18" charset="0"/>
                                </a:rPr>
                                <m:t>∑</m:t>
                              </m:r>
                            </m:fName>
                            <m:e>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𝑥</m:t>
                                  </m:r>
                                </m:e>
                              </m:d>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b="0" i="1" smtClean="0">
                                      <a:latin typeface="Cambria Math" panose="02040503050406030204" pitchFamily="18" charset="0"/>
                                    </a:rPr>
                                    <m:t>𝑞</m:t>
                                  </m:r>
                                  <m:d>
                                    <m:dPr>
                                      <m:ctrlPr>
                                        <a:rPr lang="en-US" sz="2800" i="1">
                                          <a:latin typeface="Cambria Math" panose="02040503050406030204" pitchFamily="18" charset="0"/>
                                        </a:rPr>
                                      </m:ctrlPr>
                                    </m:dPr>
                                    <m:e>
                                      <m:r>
                                        <a:rPr lang="en-US" sz="2800" i="1">
                                          <a:latin typeface="Cambria Math" panose="02040503050406030204" pitchFamily="18" charset="0"/>
                                        </a:rPr>
                                        <m:t>𝑥</m:t>
                                      </m:r>
                                    </m:e>
                                  </m:d>
                                </m:e>
                              </m:func>
                            </m:e>
                          </m:func>
                        </m:e>
                      </m:func>
                    </m:oMath>
                  </m:oMathPara>
                </a14:m>
                <a:endParaRPr lang="en-US" dirty="0"/>
              </a:p>
              <a:p>
                <a:endParaRPr lang="he-I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he-IL">
                    <a:noFill/>
                  </a:rPr>
                  <a:t> </a:t>
                </a:r>
              </a:p>
            </p:txBody>
          </p:sp>
        </mc:Fallback>
      </mc:AlternateContent>
    </p:spTree>
    <p:extLst>
      <p:ext uri="{BB962C8B-B14F-4D97-AF65-F5344CB8AC3E}">
        <p14:creationId xmlns:p14="http://schemas.microsoft.com/office/powerpoint/2010/main" val="1363587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Kullback</a:t>
            </a:r>
            <a:r>
              <a:rPr lang="en-US" dirty="0"/>
              <a:t>–</a:t>
            </a:r>
            <a:r>
              <a:rPr lang="en-US" dirty="0" err="1"/>
              <a:t>Leibler</a:t>
            </a:r>
            <a:r>
              <a:rPr lang="en-US" dirty="0"/>
              <a:t> Divergence Properties</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𝐾𝐿</m:t>
                      </m:r>
                      <m:r>
                        <a:rPr lang="en-US" i="1" smtClean="0">
                          <a:latin typeface="Cambria Math" panose="02040503050406030204" pitchFamily="18" charset="0"/>
                        </a:rPr>
                        <m:t>(</m:t>
                      </m:r>
                      <m:r>
                        <a:rPr lang="en-US" i="1" smtClean="0">
                          <a:latin typeface="Cambria Math" panose="02040503050406030204" pitchFamily="18" charset="0"/>
                        </a:rPr>
                        <m:t>𝑝</m:t>
                      </m:r>
                      <m:r>
                        <a:rPr lang="en-US" i="1" smtClean="0">
                          <a:latin typeface="Cambria Math" panose="02040503050406030204" pitchFamily="18" charset="0"/>
                        </a:rPr>
                        <m:t>|</m:t>
                      </m:r>
                      <m:d>
                        <m:dPr>
                          <m:begChr m:val="|"/>
                          <m:ctrlPr>
                            <a:rPr lang="en-US" i="1">
                              <a:latin typeface="Cambria Math" panose="02040503050406030204" pitchFamily="18" charset="0"/>
                            </a:rPr>
                          </m:ctrlPr>
                        </m:dPr>
                        <m:e>
                          <m:r>
                            <a:rPr lang="en-US" i="1">
                              <a:latin typeface="Cambria Math" panose="02040503050406030204" pitchFamily="18" charset="0"/>
                            </a:rPr>
                            <m:t>𝑞</m:t>
                          </m:r>
                        </m:e>
                      </m:d>
                      <m:r>
                        <a:rPr lang="en-US" b="0" i="1" smtClean="0">
                          <a:latin typeface="Cambria Math" panose="02040503050406030204" pitchFamily="18" charset="0"/>
                        </a:rPr>
                        <m:t>≥0</m:t>
                      </m:r>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𝐾𝐿</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d>
                        <m:dPr>
                          <m:begChr m:val="|"/>
                          <m:ctrlPr>
                            <a:rPr lang="en-US" i="1">
                              <a:latin typeface="Cambria Math" panose="02040503050406030204" pitchFamily="18" charset="0"/>
                            </a:rPr>
                          </m:ctrlPr>
                        </m:dPr>
                        <m:e>
                          <m:r>
                            <a:rPr lang="en-US" i="1">
                              <a:latin typeface="Cambria Math" panose="02040503050406030204" pitchFamily="18" charset="0"/>
                            </a:rPr>
                            <m:t>𝑞</m:t>
                          </m:r>
                        </m:e>
                      </m:d>
                      <m:r>
                        <a:rPr lang="en-US" b="0" i="1" smtClean="0">
                          <a:latin typeface="Cambria Math" panose="02040503050406030204" pitchFamily="18" charset="0"/>
                        </a:rPr>
                        <m:t>≠</m:t>
                      </m:r>
                      <m:r>
                        <a:rPr lang="en-US" b="0" i="1" smtClean="0">
                          <a:latin typeface="Cambria Math" panose="02040503050406030204" pitchFamily="18" charset="0"/>
                        </a:rPr>
                        <m:t>𝐾𝐿</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p>
                <a:pPr marL="0" indent="0">
                  <a:buNone/>
                </a:pPr>
                <a:endParaRPr lang="en-US" dirty="0"/>
              </a:p>
              <a:p>
                <a:r>
                  <a:rPr lang="en-US" dirty="0"/>
                  <a:t>KL measure is a divergence, not a distance</a:t>
                </a:r>
              </a:p>
              <a:p>
                <a:r>
                  <a:rPr lang="en-US" dirty="0"/>
                  <a:t>A condition of a measure to be a metric is to be symmetric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1622623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 - Summary</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The entropy of a distribution </a:t>
                </a:r>
                <a14:m>
                  <m:oMath xmlns:m="http://schemas.openxmlformats.org/officeDocument/2006/math">
                    <m:r>
                      <a:rPr lang="en-US" b="0" i="1" dirty="0" smtClean="0">
                        <a:latin typeface="Cambria Math" panose="02040503050406030204" pitchFamily="18" charset="0"/>
                      </a:rPr>
                      <m:t>𝑝</m:t>
                    </m:r>
                  </m:oMath>
                </a14:m>
                <a:r>
                  <a:rPr lang="en-US" dirty="0"/>
                  <a:t> gives the </a:t>
                </a:r>
                <a:r>
                  <a:rPr lang="en-US" b="1" dirty="0"/>
                  <a:t>minimum</a:t>
                </a:r>
                <a:r>
                  <a:rPr lang="en-US" dirty="0"/>
                  <a:t> number of bits per message that would be needed on average to losslessly encode events drawn from </a:t>
                </a:r>
                <a14:m>
                  <m:oMath xmlns:m="http://schemas.openxmlformats.org/officeDocument/2006/math">
                    <m:r>
                      <a:rPr lang="en-US" i="1" dirty="0" smtClean="0">
                        <a:latin typeface="Cambria Math" panose="02040503050406030204" pitchFamily="18" charset="0"/>
                      </a:rPr>
                      <m:t>𝑝</m:t>
                    </m:r>
                  </m:oMath>
                </a14:m>
                <a:endParaRPr lang="en-US" dirty="0"/>
              </a:p>
              <a:p>
                <a:endParaRPr lang="en-US" dirty="0"/>
              </a:p>
              <a:p>
                <a:r>
                  <a:rPr lang="en-US" dirty="0"/>
                  <a:t>The cross entropy is the </a:t>
                </a:r>
                <a:r>
                  <a:rPr lang="en-US" b="1" dirty="0"/>
                  <a:t>total</a:t>
                </a:r>
                <a:r>
                  <a:rPr lang="en-US" dirty="0"/>
                  <a:t> number of bits per message needed to encode events drawn from true distribution </a:t>
                </a:r>
                <a14:m>
                  <m:oMath xmlns:m="http://schemas.openxmlformats.org/officeDocument/2006/math">
                    <m:r>
                      <a:rPr lang="en-US" i="1" dirty="0" smtClean="0">
                        <a:latin typeface="Cambria Math" panose="02040503050406030204" pitchFamily="18" charset="0"/>
                      </a:rPr>
                      <m:t>𝑝</m:t>
                    </m:r>
                  </m:oMath>
                </a14:m>
                <a:r>
                  <a:rPr lang="en-US" dirty="0"/>
                  <a:t> if using an optimal code for </a:t>
                </a:r>
                <a14:m>
                  <m:oMath xmlns:m="http://schemas.openxmlformats.org/officeDocument/2006/math">
                    <m:r>
                      <a:rPr lang="en-US" i="1" dirty="0" smtClean="0">
                        <a:latin typeface="Cambria Math" panose="02040503050406030204" pitchFamily="18" charset="0"/>
                      </a:rPr>
                      <m:t>𝑞</m:t>
                    </m:r>
                  </m:oMath>
                </a14:m>
                <a:endParaRPr lang="en-US" dirty="0"/>
              </a:p>
              <a:p>
                <a:endParaRPr lang="en-US" dirty="0"/>
              </a:p>
              <a:p>
                <a:r>
                  <a:rPr lang="en-US" dirty="0"/>
                  <a:t>KL Divergence measures the </a:t>
                </a:r>
                <a:r>
                  <a:rPr lang="en-US" b="1" dirty="0"/>
                  <a:t>average</a:t>
                </a:r>
                <a:r>
                  <a:rPr lang="en-US" dirty="0"/>
                  <a:t> number of extra bits per message</a:t>
                </a:r>
                <a:endParaRPr lang="he-I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3081" r="-1565"/>
                </a:stretch>
              </a:blipFill>
            </p:spPr>
            <p:txBody>
              <a:bodyPr/>
              <a:lstStyle/>
              <a:p>
                <a:r>
                  <a:rPr lang="en-US">
                    <a:noFill/>
                  </a:rPr>
                  <a:t> </a:t>
                </a:r>
              </a:p>
            </p:txBody>
          </p:sp>
        </mc:Fallback>
      </mc:AlternateContent>
    </p:spTree>
    <p:extLst>
      <p:ext uri="{BB962C8B-B14F-4D97-AF65-F5344CB8AC3E}">
        <p14:creationId xmlns:p14="http://schemas.microsoft.com/office/powerpoint/2010/main" val="1302259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 Autoencoders</a:t>
            </a:r>
            <a:endParaRPr lang="he-IL" dirty="0"/>
          </a:p>
        </p:txBody>
      </p:sp>
      <p:sp>
        <p:nvSpPr>
          <p:cNvPr id="3" name="Content Placeholder 2"/>
          <p:cNvSpPr>
            <a:spLocks noGrp="1"/>
          </p:cNvSpPr>
          <p:nvPr>
            <p:ph idx="1"/>
          </p:nvPr>
        </p:nvSpPr>
        <p:spPr>
          <a:xfrm>
            <a:off x="838200" y="1558925"/>
            <a:ext cx="10515600" cy="4351338"/>
          </a:xfrm>
        </p:spPr>
        <p:txBody>
          <a:bodyPr>
            <a:normAutofit/>
          </a:bodyPr>
          <a:lstStyle/>
          <a:p>
            <a:r>
              <a:rPr lang="en-US" dirty="0"/>
              <a:t>Traditional AE are models designed to output a reconstruction of their input by deconstructing input data into hidden representations and reconstructing them into the original input</a:t>
            </a:r>
          </a:p>
          <a:p>
            <a:r>
              <a:rPr lang="en-US" dirty="0"/>
              <a:t>The appeal of this setup is that the model learns its own definition of a salient representation based only on data – no labels or heuristics</a:t>
            </a:r>
          </a:p>
        </p:txBody>
      </p:sp>
      <p:pic>
        <p:nvPicPr>
          <p:cNvPr id="4" name="rel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58143" y="3943350"/>
            <a:ext cx="8867776" cy="2533650"/>
          </a:xfrm>
          <a:prstGeom prst="rect">
            <a:avLst/>
          </a:prstGeom>
        </p:spPr>
      </p:pic>
    </p:spTree>
    <p:extLst>
      <p:ext uri="{BB962C8B-B14F-4D97-AF65-F5344CB8AC3E}">
        <p14:creationId xmlns:p14="http://schemas.microsoft.com/office/powerpoint/2010/main" val="178733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1999" cy="2387600"/>
          </a:xfrm>
        </p:spPr>
        <p:txBody>
          <a:bodyPr/>
          <a:lstStyle/>
          <a:p>
            <a:r>
              <a:rPr lang="en-US" dirty="0"/>
              <a:t>Information Theory Perspective</a:t>
            </a:r>
            <a:endParaRPr lang="he-IL" dirty="0"/>
          </a:p>
        </p:txBody>
      </p:sp>
    </p:spTree>
    <p:extLst>
      <p:ext uri="{BB962C8B-B14F-4D97-AF65-F5344CB8AC3E}">
        <p14:creationId xmlns:p14="http://schemas.microsoft.com/office/powerpoint/2010/main" val="1106744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Variable Models – General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268076" cy="4351338"/>
              </a:xfrm>
            </p:spPr>
            <p:txBody>
              <a:bodyPr>
                <a:normAutofit fontScale="92500" lnSpcReduction="10000"/>
              </a:bodyPr>
              <a:lstStyle/>
              <a:p>
                <a:r>
                  <a:rPr lang="en-US" dirty="0"/>
                  <a:t>We can only see our </a:t>
                </a:r>
                <a:r>
                  <a:rPr lang="en-US" b="1" dirty="0"/>
                  <a:t>training data, </a:t>
                </a:r>
                <a14:m>
                  <m:oMath xmlns:m="http://schemas.openxmlformats.org/officeDocument/2006/math">
                    <m:r>
                      <a:rPr lang="en-US" b="1" i="1">
                        <a:latin typeface="Cambria Math" panose="02040503050406030204" pitchFamily="18" charset="0"/>
                      </a:rPr>
                      <m:t>𝒙</m:t>
                    </m:r>
                  </m:oMath>
                </a14:m>
                <a:endParaRPr lang="en-US" b="1" dirty="0"/>
              </a:p>
              <a:p>
                <a:r>
                  <a:rPr lang="en-US" dirty="0"/>
                  <a:t>We assume the data is governed by some </a:t>
                </a:r>
                <a:r>
                  <a:rPr lang="en-US" b="1" dirty="0"/>
                  <a:t>unobserved random variable, </a:t>
                </a:r>
                <a14:m>
                  <m:oMath xmlns:m="http://schemas.openxmlformats.org/officeDocument/2006/math">
                    <m:r>
                      <a:rPr lang="en-US" b="1" i="1">
                        <a:latin typeface="Cambria Math" panose="02040503050406030204" pitchFamily="18" charset="0"/>
                      </a:rPr>
                      <m:t>𝒛</m:t>
                    </m:r>
                  </m:oMath>
                </a14:m>
                <a:endParaRPr lang="en-US" b="1" dirty="0"/>
              </a:p>
              <a:p>
                <a:r>
                  <a:rPr lang="en-US" dirty="0"/>
                  <a:t>The image generation process consists of two steps: a value of </a:t>
                </a:r>
                <a14:m>
                  <m:oMath xmlns:m="http://schemas.openxmlformats.org/officeDocument/2006/math">
                    <m:r>
                      <a:rPr lang="en-US" i="1">
                        <a:latin typeface="Cambria Math" panose="02040503050406030204" pitchFamily="18" charset="0"/>
                      </a:rPr>
                      <m:t>𝑧</m:t>
                    </m:r>
                  </m:oMath>
                </a14:m>
                <a:r>
                  <a:rPr lang="en-US" dirty="0"/>
                  <a:t> is generated from some </a:t>
                </a:r>
                <a:r>
                  <a:rPr lang="en-US" b="1" dirty="0"/>
                  <a:t>prior</a:t>
                </a:r>
                <a:r>
                  <a:rPr lang="en-US" dirty="0"/>
                  <a:t> </a:t>
                </a:r>
                <a:r>
                  <a:rPr lang="en-US" b="1" dirty="0"/>
                  <a:t>distribution </a:t>
                </a:r>
                <a14:m>
                  <m:oMath xmlns:m="http://schemas.openxmlformats.org/officeDocument/2006/math">
                    <m:r>
                      <a:rPr lang="en-US" b="1" i="1" smtClean="0">
                        <a:latin typeface="Cambria Math" panose="02040503050406030204" pitchFamily="18" charset="0"/>
                      </a:rPr>
                      <m:t>𝒑</m:t>
                    </m:r>
                    <m:d>
                      <m:dPr>
                        <m:ctrlPr>
                          <a:rPr lang="en-US" b="1" i="1" smtClean="0">
                            <a:latin typeface="Cambria Math" panose="02040503050406030204" pitchFamily="18" charset="0"/>
                          </a:rPr>
                        </m:ctrlPr>
                      </m:dPr>
                      <m:e>
                        <m:r>
                          <a:rPr lang="en-US" b="1" i="1" smtClean="0">
                            <a:latin typeface="Cambria Math" panose="02040503050406030204" pitchFamily="18" charset="0"/>
                          </a:rPr>
                          <m:t>𝒛</m:t>
                        </m:r>
                      </m:e>
                    </m:d>
                  </m:oMath>
                </a14:m>
                <a:r>
                  <a:rPr lang="en-US" dirty="0"/>
                  <a:t>, and an image is generated from a </a:t>
                </a:r>
                <a:r>
                  <a:rPr lang="en-US" b="1" dirty="0"/>
                  <a:t>conditional distribution </a:t>
                </a:r>
                <a14:m>
                  <m:oMath xmlns:m="http://schemas.openxmlformats.org/officeDocument/2006/math">
                    <m:r>
                      <a:rPr lang="en-US" b="1" i="1" smtClean="0">
                        <a:latin typeface="Cambria Math" panose="02040503050406030204" pitchFamily="18" charset="0"/>
                      </a:rPr>
                      <m:t>𝒑</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𝒛</m:t>
                    </m:r>
                    <m:r>
                      <a:rPr lang="en-US" b="1" i="1" smtClean="0">
                        <a:latin typeface="Cambria Math" panose="02040503050406030204" pitchFamily="18" charset="0"/>
                      </a:rPr>
                      <m:t>)</m:t>
                    </m:r>
                  </m:oMath>
                </a14:m>
                <a:endParaRPr lang="en-US" b="1" dirty="0"/>
              </a:p>
              <a:p>
                <a:r>
                  <a:rPr lang="en-US" dirty="0"/>
                  <a:t>We can now obtain two important expressions: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fName>
                        <m:e>
                          <m:r>
                            <a:rPr lang="en-US" b="0" i="1" smtClean="0">
                              <a:latin typeface="Cambria Math" panose="02040503050406030204" pitchFamily="18" charset="0"/>
                            </a:rPr>
                            <m:t>=</m:t>
                          </m:r>
                        </m:e>
                      </m:func>
                      <m:nary>
                        <m:naryP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m:t>
                          </m:r>
                        </m:e>
                      </m:nary>
                      <m:nary>
                        <m:naryP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𝑧</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268076" cy="4351338"/>
              </a:xfrm>
              <a:blipFill>
                <a:blip r:embed="rId3"/>
                <a:stretch>
                  <a:fillRect l="-811" t="-2801" r="-1568"/>
                </a:stretch>
              </a:blipFill>
            </p:spPr>
            <p:txBody>
              <a:bodyPr/>
              <a:lstStyle/>
              <a:p>
                <a:r>
                  <a:rPr lang="he-IL">
                    <a:noFill/>
                  </a:rPr>
                  <a:t> </a:t>
                </a:r>
              </a:p>
            </p:txBody>
          </p:sp>
        </mc:Fallback>
      </mc:AlternateContent>
      <p:sp>
        <p:nvSpPr>
          <p:cNvPr id="6" name="TextBox 5"/>
          <p:cNvSpPr txBox="1"/>
          <p:nvPr/>
        </p:nvSpPr>
        <p:spPr>
          <a:xfrm>
            <a:off x="3301846" y="6643794"/>
            <a:ext cx="1449059" cy="369332"/>
          </a:xfrm>
          <a:prstGeom prst="rect">
            <a:avLst/>
          </a:prstGeom>
          <a:noFill/>
        </p:spPr>
        <p:txBody>
          <a:bodyPr wrap="square" rtlCol="0">
            <a:spAutoFit/>
          </a:bodyPr>
          <a:lstStyle/>
          <a:p>
            <a:endParaRPr lang="en-US" u="sng" dirty="0"/>
          </a:p>
        </p:txBody>
      </p:sp>
      <p:pic>
        <p:nvPicPr>
          <p:cNvPr id="7" name="Picture 6"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534" y="4099804"/>
            <a:ext cx="3214792" cy="2382146"/>
          </a:xfrm>
          <a:prstGeom prst="rect">
            <a:avLst/>
          </a:prstGeom>
        </p:spPr>
      </p:pic>
    </p:spTree>
    <p:extLst>
      <p:ext uri="{BB962C8B-B14F-4D97-AF65-F5344CB8AC3E}">
        <p14:creationId xmlns:p14="http://schemas.microsoft.com/office/powerpoint/2010/main" val="493957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Statistical Models</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Using expectation-maximization algorithm we can iteratively find a maximum likelihood or maximum a posteriori estimates of the parameters in our statistical model and we are done:</a:t>
                </a:r>
              </a:p>
              <a:p>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sz="3600" i="1">
                              <a:latin typeface="Cambria Math" panose="02040503050406030204" pitchFamily="18" charset="0"/>
                            </a:rPr>
                          </m:ctrlPr>
                        </m:funcPr>
                        <m:fName>
                          <m:r>
                            <a:rPr lang="en-US" sz="3600" i="1">
                              <a:latin typeface="Cambria Math" panose="02040503050406030204" pitchFamily="18" charset="0"/>
                            </a:rPr>
                            <m:t>𝑝</m:t>
                          </m:r>
                          <m:d>
                            <m:dPr>
                              <m:ctrlPr>
                                <a:rPr lang="en-US" sz="3600" i="1">
                                  <a:latin typeface="Cambria Math" panose="02040503050406030204" pitchFamily="18" charset="0"/>
                                </a:rPr>
                              </m:ctrlPr>
                            </m:dPr>
                            <m:e>
                              <m:r>
                                <a:rPr lang="en-US" sz="3600" i="1">
                                  <a:latin typeface="Cambria Math" panose="02040503050406030204" pitchFamily="18" charset="0"/>
                                </a:rPr>
                                <m:t>𝑥</m:t>
                              </m:r>
                            </m:e>
                          </m:d>
                        </m:fName>
                        <m:e>
                          <m:r>
                            <a:rPr lang="en-US" sz="3600" i="1">
                              <a:latin typeface="Cambria Math" panose="02040503050406030204" pitchFamily="18" charset="0"/>
                            </a:rPr>
                            <m:t>=</m:t>
                          </m:r>
                        </m:e>
                      </m:func>
                      <m:nary>
                        <m:naryPr>
                          <m:subHide m:val="on"/>
                          <m:supHide m:val="on"/>
                          <m:ctrlPr>
                            <a:rPr lang="en-US" sz="3600" i="1">
                              <a:latin typeface="Cambria Math" panose="02040503050406030204" pitchFamily="18" charset="0"/>
                            </a:rPr>
                          </m:ctrlPr>
                        </m:naryPr>
                        <m:sub/>
                        <m:sup/>
                        <m:e>
                          <m:r>
                            <a:rPr lang="en-US" sz="3600" i="1">
                              <a:latin typeface="Cambria Math" panose="02040503050406030204" pitchFamily="18" charset="0"/>
                            </a:rPr>
                            <m:t>𝑝</m:t>
                          </m:r>
                          <m:d>
                            <m:dPr>
                              <m:ctrlPr>
                                <a:rPr lang="en-US" sz="3600" i="1">
                                  <a:latin typeface="Cambria Math" panose="02040503050406030204" pitchFamily="18" charset="0"/>
                                </a:rPr>
                              </m:ctrlPr>
                            </m:dPr>
                            <m:e>
                              <m:r>
                                <a:rPr lang="en-US" sz="3600" i="1">
                                  <a:latin typeface="Cambria Math" panose="02040503050406030204" pitchFamily="18" charset="0"/>
                                </a:rPr>
                                <m:t>𝑥</m:t>
                              </m:r>
                            </m:e>
                            <m:e>
                              <m:r>
                                <a:rPr lang="en-US" sz="3600" i="1">
                                  <a:latin typeface="Cambria Math" panose="02040503050406030204" pitchFamily="18" charset="0"/>
                                </a:rPr>
                                <m:t>𝑧</m:t>
                              </m:r>
                            </m:e>
                          </m:d>
                          <m:r>
                            <a:rPr lang="en-US" sz="3600" i="1">
                              <a:latin typeface="Cambria Math" panose="02040503050406030204" pitchFamily="18" charset="0"/>
                            </a:rPr>
                            <m:t>𝑝</m:t>
                          </m:r>
                          <m:d>
                            <m:dPr>
                              <m:ctrlPr>
                                <a:rPr lang="en-US" sz="3600" i="1">
                                  <a:latin typeface="Cambria Math" panose="02040503050406030204" pitchFamily="18" charset="0"/>
                                </a:rPr>
                              </m:ctrlPr>
                            </m:dPr>
                            <m:e>
                              <m:r>
                                <a:rPr lang="en-US" sz="3600" i="1">
                                  <a:latin typeface="Cambria Math" panose="02040503050406030204" pitchFamily="18" charset="0"/>
                                </a:rPr>
                                <m:t>𝑧</m:t>
                              </m:r>
                            </m:e>
                          </m:d>
                          <m:r>
                            <a:rPr lang="en-US" sz="3600" i="1">
                              <a:latin typeface="Cambria Math" panose="02040503050406030204" pitchFamily="18" charset="0"/>
                            </a:rPr>
                            <m:t>𝑑𝑧</m:t>
                          </m:r>
                        </m:e>
                      </m:nary>
                    </m:oMath>
                  </m:oMathPara>
                </a14:m>
                <a:endParaRPr lang="en-US" sz="3600" dirty="0"/>
              </a:p>
              <a:p>
                <a:pPr marL="0" indent="0">
                  <a:buNone/>
                </a:pPr>
                <a:endParaRPr lang="en-US" dirty="0"/>
              </a:p>
              <a:p>
                <a:r>
                  <a:rPr lang="en-US" dirty="0"/>
                  <a:t>For many models, this evidence integral is unavailable in closed form or requires exponential time to compute. The evidence is what we need to compute the conditional posterior using Bayes</a:t>
                </a:r>
              </a:p>
              <a:p>
                <a:pPr marL="0" indent="0">
                  <a:buNone/>
                </a:pPr>
                <a:endParaRPr lang="he-I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b="-980"/>
                </a:stretch>
              </a:blipFill>
            </p:spPr>
            <p:txBody>
              <a:bodyPr/>
              <a:lstStyle/>
              <a:p>
                <a:r>
                  <a:rPr lang="he-IL">
                    <a:noFill/>
                  </a:rPr>
                  <a:t> </a:t>
                </a:r>
              </a:p>
            </p:txBody>
          </p:sp>
        </mc:Fallback>
      </mc:AlternateContent>
    </p:spTree>
    <p:extLst>
      <p:ext uri="{BB962C8B-B14F-4D97-AF65-F5344CB8AC3E}">
        <p14:creationId xmlns:p14="http://schemas.microsoft.com/office/powerpoint/2010/main" val="2188163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ermongroup.github.io/cs228-notes/assets/img/mix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986" y="1027906"/>
            <a:ext cx="9138551" cy="550202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838200" y="365125"/>
            <a:ext cx="10515600" cy="1325563"/>
          </a:xfrm>
        </p:spPr>
        <p:txBody>
          <a:bodyPr/>
          <a:lstStyle/>
          <a:p>
            <a:r>
              <a:rPr lang="en-US" dirty="0"/>
              <a:t>Intractability - Intuition</a:t>
            </a:r>
            <a:endParaRPr lang="he-IL" dirty="0"/>
          </a:p>
        </p:txBody>
      </p:sp>
    </p:spTree>
    <p:extLst>
      <p:ext uri="{BB962C8B-B14F-4D97-AF65-F5344CB8AC3E}">
        <p14:creationId xmlns:p14="http://schemas.microsoft.com/office/powerpoint/2010/main" val="2725713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020300" cy="4351338"/>
              </a:xfrm>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e>
                      </m:func>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𝜃</m:t>
                              </m:r>
                            </m:lim>
                          </m:limLow>
                        </m:fName>
                        <m:e>
                          <m:nary>
                            <m:naryPr>
                              <m:subHide m:val="on"/>
                              <m:supHide m:val="on"/>
                              <m:ctrlPr>
                                <a:rPr lang="en-US" i="1">
                                  <a:latin typeface="Cambria Math" panose="02040503050406030204" pitchFamily="18" charset="0"/>
                                </a:rPr>
                              </m:ctrlPr>
                            </m:naryPr>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𝜃</m:t>
                                  </m:r>
                                </m:sub>
                              </m:sSub>
                              <m:d>
                                <m:dPr>
                                  <m:sepChr m:val="∣"/>
                                  <m:ctrlPr>
                                    <a:rPr lang="en-US" i="1">
                                      <a:latin typeface="Cambria Math" panose="02040503050406030204" pitchFamily="18" charset="0"/>
                                    </a:rPr>
                                  </m:ctrlPr>
                                </m:dPr>
                                <m:e>
                                  <m:r>
                                    <a:rPr lang="en-US" i="1">
                                      <a:latin typeface="Cambria Math" panose="02040503050406030204" pitchFamily="18" charset="0"/>
                                    </a:rPr>
                                    <m:t>𝑥</m:t>
                                  </m:r>
                                </m:e>
                                <m:e>
                                  <m:r>
                                    <a:rPr lang="en-US" i="1">
                                      <a:latin typeface="Cambria Math" panose="02040503050406030204" pitchFamily="18" charset="0"/>
                                    </a:rPr>
                                    <m:t>𝑧</m:t>
                                  </m:r>
                                </m:e>
                              </m:d>
                              <m:r>
                                <a:rPr lang="en-US" i="1">
                                  <a:latin typeface="Cambria Math" panose="02040503050406030204" pitchFamily="18" charset="0"/>
                                </a:rPr>
                                <m:t> </m:t>
                              </m:r>
                              <m:r>
                                <a:rPr lang="en-US" i="1">
                                  <a:latin typeface="Cambria Math" panose="02040503050406030204" pitchFamily="18" charset="0"/>
                                </a:rPr>
                                <m:t>𝑑𝑧</m:t>
                              </m:r>
                            </m:e>
                          </m:nary>
                        </m:e>
                      </m:func>
                    </m:oMath>
                  </m:oMathPara>
                </a14:m>
                <a:endParaRPr lang="en-US" dirty="0"/>
              </a:p>
              <a:p>
                <a:r>
                  <a:rPr lang="en-US" dirty="0"/>
                  <a:t>We can </a:t>
                </a:r>
                <a:r>
                  <a:rPr lang="he-IL" dirty="0"/>
                  <a:t>"</a:t>
                </a:r>
                <a:r>
                  <a:rPr lang="en-US" dirty="0"/>
                  <a:t>solve</a:t>
                </a:r>
                <a:r>
                  <a:rPr lang="he-IL" dirty="0"/>
                  <a:t>"</a:t>
                </a:r>
                <a:r>
                  <a:rPr lang="en-US" dirty="0"/>
                  <a:t> the intractable part in two ways</a:t>
                </a:r>
              </a:p>
              <a:p>
                <a:pPr lvl="1"/>
                <a:r>
                  <a:rPr lang="en-US" dirty="0"/>
                  <a:t>Variational Inference</a:t>
                </a:r>
              </a:p>
              <a:p>
                <a:pPr lvl="1"/>
                <a:r>
                  <a:rPr lang="en-US" dirty="0"/>
                  <a:t>Markov Chain Monte Carlo (Does not scale well with large datasets)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020300" cy="4351338"/>
              </a:xfrm>
              <a:blipFill>
                <a:blip r:embed="rId3"/>
                <a:stretch>
                  <a:fillRect l="-1096"/>
                </a:stretch>
              </a:blipFill>
            </p:spPr>
            <p:txBody>
              <a:bodyPr/>
              <a:lstStyle/>
              <a:p>
                <a:r>
                  <a:rPr lang="he-IL">
                    <a:noFill/>
                  </a:rPr>
                  <a:t> </a:t>
                </a:r>
              </a:p>
            </p:txBody>
          </p:sp>
        </mc:Fallback>
      </mc:AlternateContent>
      <p:sp>
        <p:nvSpPr>
          <p:cNvPr id="2" name="Title 1"/>
          <p:cNvSpPr>
            <a:spLocks noGrp="1"/>
          </p:cNvSpPr>
          <p:nvPr>
            <p:ph type="title"/>
          </p:nvPr>
        </p:nvSpPr>
        <p:spPr/>
        <p:txBody>
          <a:bodyPr/>
          <a:lstStyle/>
          <a:p>
            <a:r>
              <a:rPr lang="en-US" dirty="0"/>
              <a:t>Intractability</a:t>
            </a:r>
            <a:endParaRPr lang="he-IL" dirty="0"/>
          </a:p>
        </p:txBody>
      </p:sp>
    </p:spTree>
    <p:extLst>
      <p:ext uri="{BB962C8B-B14F-4D97-AF65-F5344CB8AC3E}">
        <p14:creationId xmlns:p14="http://schemas.microsoft.com/office/powerpoint/2010/main" val="3098319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Variational Inference</a:t>
            </a:r>
            <a:endParaRPr lang="he-IL" dirty="0"/>
          </a:p>
        </p:txBody>
      </p:sp>
    </p:spTree>
    <p:extLst>
      <p:ext uri="{BB962C8B-B14F-4D97-AF65-F5344CB8AC3E}">
        <p14:creationId xmlns:p14="http://schemas.microsoft.com/office/powerpoint/2010/main" val="1029678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Inference</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53775" cy="4351338"/>
              </a:xfrm>
            </p:spPr>
            <p:txBody>
              <a:bodyPr>
                <a:normAutofit/>
              </a:bodyPr>
              <a:lstStyle/>
              <a:p>
                <a:r>
                  <a:rPr lang="en-US" dirty="0"/>
                  <a:t>Suppose we are given an intractable probability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endParaRPr lang="en-US" dirty="0"/>
              </a:p>
              <a:p>
                <a:pPr marL="228600" lvl="1">
                  <a:spcBef>
                    <a:spcPts val="1000"/>
                  </a:spcBef>
                </a:pPr>
                <a:r>
                  <a:rPr lang="en-US" sz="2800" dirty="0"/>
                  <a:t>We can approximate the intractable distribution using some other tractable distribution, </a:t>
                </a:r>
                <a14:m>
                  <m:oMath xmlns:m="http://schemas.openxmlformats.org/officeDocument/2006/math">
                    <m:r>
                      <a:rPr lang="en-US" sz="2800" i="1">
                        <a:latin typeface="Cambria Math" panose="02040503050406030204" pitchFamily="18" charset="0"/>
                      </a:rPr>
                      <m:t>𝑞</m:t>
                    </m:r>
                    <m:d>
                      <m:dPr>
                        <m:ctrlPr>
                          <a:rPr lang="en-US" sz="2800" i="1">
                            <a:latin typeface="Cambria Math" panose="02040503050406030204" pitchFamily="18" charset="0"/>
                          </a:rPr>
                        </m:ctrlPr>
                      </m:dPr>
                      <m:e>
                        <m:r>
                          <a:rPr lang="en-US" sz="2800" i="1">
                            <a:latin typeface="Cambria Math" panose="02040503050406030204" pitchFamily="18" charset="0"/>
                          </a:rPr>
                          <m:t>𝑧</m:t>
                        </m:r>
                        <m:r>
                          <a:rPr lang="en-US" sz="2800" i="1">
                            <a:latin typeface="Cambria Math" panose="02040503050406030204" pitchFamily="18" charset="0"/>
                          </a:rPr>
                          <m:t>|</m:t>
                        </m:r>
                        <m:r>
                          <a:rPr lang="en-US" sz="2800" i="1">
                            <a:latin typeface="Cambria Math" panose="02040503050406030204" pitchFamily="18" charset="0"/>
                          </a:rPr>
                          <m:t>𝑥</m:t>
                        </m:r>
                      </m:e>
                    </m:d>
                  </m:oMath>
                </a14:m>
                <a:endParaRPr lang="en-US" sz="2800" b="1" dirty="0"/>
              </a:p>
              <a:p>
                <a:pPr marL="0" indent="0">
                  <a:buNone/>
                </a:pPr>
                <a:endParaRPr lang="en-US" dirty="0"/>
              </a:p>
              <a:p>
                <a:r>
                  <a:rPr lang="en-US" dirty="0"/>
                  <a:t>What will help us choose a distribution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will best approximate the intractable posterior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a:t>
                </a:r>
              </a:p>
              <a:p>
                <a:endParaRPr lang="he-IL"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53775" cy="4351338"/>
              </a:xfrm>
              <a:blipFill>
                <a:blip r:embed="rId3"/>
                <a:stretch>
                  <a:fillRect l="-929" t="-2241"/>
                </a:stretch>
              </a:blipFill>
            </p:spPr>
            <p:txBody>
              <a:bodyPr/>
              <a:lstStyle/>
              <a:p>
                <a:r>
                  <a:rPr lang="he-IL">
                    <a:noFill/>
                  </a:rPr>
                  <a:t> </a:t>
                </a:r>
              </a:p>
            </p:txBody>
          </p:sp>
        </mc:Fallback>
      </mc:AlternateContent>
    </p:spTree>
    <p:extLst>
      <p:ext uri="{BB962C8B-B14F-4D97-AF65-F5344CB8AC3E}">
        <p14:creationId xmlns:p14="http://schemas.microsoft.com/office/powerpoint/2010/main" val="1081080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 Revisited</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interpret the unobserved variables z as a latent representation or </a:t>
                </a:r>
                <a:r>
                  <a:rPr lang="en-US" b="1" dirty="0"/>
                  <a:t>code</a:t>
                </a:r>
                <a:r>
                  <a:rPr lang="en-US" dirty="0"/>
                  <a:t>, therefore, we shall refer to the model </a:t>
                </a:r>
                <a14:m>
                  <m:oMath xmlns:m="http://schemas.openxmlformats.org/officeDocument/2006/math">
                    <m:r>
                      <a:rPr lang="en-US" i="1">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rPr>
                          <m:t>𝑥</m:t>
                        </m:r>
                      </m:e>
                    </m:d>
                  </m:oMath>
                </a14:m>
                <a:r>
                  <a:rPr lang="en-US" b="1" dirty="0"/>
                  <a:t> </a:t>
                </a:r>
                <a:r>
                  <a:rPr lang="en-US" dirty="0"/>
                  <a:t>as a </a:t>
                </a:r>
                <a:r>
                  <a:rPr lang="en-US" b="1" dirty="0"/>
                  <a:t>probabilistic encoder</a:t>
                </a:r>
                <a:r>
                  <a:rPr lang="en-US" dirty="0"/>
                  <a:t>, since given a </a:t>
                </a:r>
                <a:r>
                  <a:rPr lang="en-US" dirty="0" err="1"/>
                  <a:t>datapoint</a:t>
                </a:r>
                <a:r>
                  <a:rPr lang="en-US" dirty="0"/>
                  <a:t> </a:t>
                </a:r>
                <a14:m>
                  <m:oMath xmlns:m="http://schemas.openxmlformats.org/officeDocument/2006/math">
                    <m:r>
                      <a:rPr lang="en-US" i="1" smtClean="0">
                        <a:latin typeface="Cambria Math" panose="02040503050406030204" pitchFamily="18" charset="0"/>
                      </a:rPr>
                      <m:t>𝑥</m:t>
                    </m:r>
                  </m:oMath>
                </a14:m>
                <a:r>
                  <a:rPr lang="en-US" b="1" dirty="0"/>
                  <a:t> </a:t>
                </a:r>
                <a:r>
                  <a:rPr lang="en-US" dirty="0"/>
                  <a:t>it produces a </a:t>
                </a:r>
                <a:r>
                  <a:rPr lang="en-US" b="1" dirty="0"/>
                  <a:t>distribution</a:t>
                </a:r>
                <a:r>
                  <a:rPr lang="en-US" dirty="0"/>
                  <a:t> over the possible values of the code </a:t>
                </a:r>
                <a14:m>
                  <m:oMath xmlns:m="http://schemas.openxmlformats.org/officeDocument/2006/math">
                    <m:r>
                      <a:rPr lang="en-US" i="1" smtClean="0">
                        <a:latin typeface="Cambria Math" panose="02040503050406030204" pitchFamily="18" charset="0"/>
                      </a:rPr>
                      <m:t>𝑧</m:t>
                    </m:r>
                  </m:oMath>
                </a14:m>
                <a:endParaRPr lang="en-US" b="1" dirty="0"/>
              </a:p>
              <a:p>
                <a:endParaRPr lang="en-US" b="1" dirty="0"/>
              </a:p>
              <a:p>
                <a:r>
                  <a:rPr lang="en-US" dirty="0"/>
                  <a:t>Similarly, we refer to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as a </a:t>
                </a:r>
                <a:r>
                  <a:rPr lang="en-US" b="1" dirty="0"/>
                  <a:t>probabilistic decoder</a:t>
                </a:r>
                <a:r>
                  <a:rPr lang="en-US" dirty="0"/>
                  <a:t>, since given a code </a:t>
                </a:r>
                <a14:m>
                  <m:oMath xmlns:m="http://schemas.openxmlformats.org/officeDocument/2006/math">
                    <m:r>
                      <a:rPr lang="en-US" b="0" i="1" smtClean="0">
                        <a:latin typeface="Cambria Math" panose="02040503050406030204" pitchFamily="18" charset="0"/>
                      </a:rPr>
                      <m:t>𝑧</m:t>
                    </m:r>
                  </m:oMath>
                </a14:m>
                <a:r>
                  <a:rPr lang="en-US" b="1" dirty="0"/>
                  <a:t> </a:t>
                </a:r>
                <a:r>
                  <a:rPr lang="en-US" dirty="0"/>
                  <a:t>it produces a </a:t>
                </a:r>
                <a:r>
                  <a:rPr lang="en-US" b="1" dirty="0"/>
                  <a:t>distribution</a:t>
                </a:r>
                <a:r>
                  <a:rPr lang="en-US" dirty="0"/>
                  <a:t> over the possible values of </a:t>
                </a:r>
                <a14:m>
                  <m:oMath xmlns:m="http://schemas.openxmlformats.org/officeDocument/2006/math">
                    <m:r>
                      <a:rPr lang="en-US" i="1">
                        <a:latin typeface="Cambria Math" panose="02040503050406030204" pitchFamily="18" charset="0"/>
                      </a:rPr>
                      <m:t>𝑥</m:t>
                    </m:r>
                  </m:oMath>
                </a14:m>
                <a:endParaRPr lang="he-IL"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101"/>
                </a:stretch>
              </a:blipFill>
            </p:spPr>
            <p:txBody>
              <a:bodyPr/>
              <a:lstStyle/>
              <a:p>
                <a:r>
                  <a:rPr lang="he-IL">
                    <a:noFill/>
                  </a:rPr>
                  <a:t> </a:t>
                </a:r>
              </a:p>
            </p:txBody>
          </p:sp>
        </mc:Fallback>
      </mc:AlternateContent>
    </p:spTree>
    <p:extLst>
      <p:ext uri="{BB962C8B-B14F-4D97-AF65-F5344CB8AC3E}">
        <p14:creationId xmlns:p14="http://schemas.microsoft.com/office/powerpoint/2010/main" val="733436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the optimization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a:t>Lets substitute our intractable optimization problem:</a:t>
                </a:r>
              </a:p>
              <a:p>
                <a:endParaRPr lang="en-US" sz="1500" dirty="0"/>
              </a:p>
              <a:p>
                <a:pPr marL="0" indent="0">
                  <a:buNone/>
                </a:pPr>
                <a14:m>
                  <m:oMathPara xmlns:m="http://schemas.openxmlformats.org/officeDocument/2006/math">
                    <m:oMathParaPr>
                      <m:jc m:val="centerGroup"/>
                    </m:oMathParaPr>
                    <m:oMath xmlns:m="http://schemas.openxmlformats.org/officeDocument/2006/math">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m:rPr>
                                  <m:sty m:val="p"/>
                                </m:rPr>
                                <a:rPr lang="en-US" sz="3200">
                                  <a:latin typeface="Cambria Math" panose="02040503050406030204" pitchFamily="18" charset="0"/>
                                </a:rPr>
                                <m:t>max</m:t>
                              </m:r>
                            </m:e>
                            <m:lim>
                              <m:r>
                                <a:rPr lang="en-US" sz="3200" i="1">
                                  <a:latin typeface="Cambria Math" panose="02040503050406030204" pitchFamily="18" charset="0"/>
                                </a:rPr>
                                <m:t>𝜃</m:t>
                              </m:r>
                            </m:lim>
                          </m:limLow>
                        </m:fName>
                        <m:e>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𝜃</m:t>
                              </m:r>
                            </m:sub>
                          </m:sSub>
                          <m:d>
                            <m:dPr>
                              <m:ctrlPr>
                                <a:rPr lang="en-US" sz="3200" i="1">
                                  <a:latin typeface="Cambria Math" panose="02040503050406030204" pitchFamily="18" charset="0"/>
                                </a:rPr>
                              </m:ctrlPr>
                            </m:dPr>
                            <m:e>
                              <m:r>
                                <a:rPr lang="en-US" sz="3200" i="1">
                                  <a:latin typeface="Cambria Math" panose="02040503050406030204" pitchFamily="18" charset="0"/>
                                </a:rPr>
                                <m:t>𝑥</m:t>
                              </m:r>
                            </m:e>
                          </m:d>
                          <m:r>
                            <a:rPr lang="en-US" sz="3200" i="1">
                              <a:latin typeface="Cambria Math" panose="02040503050406030204" pitchFamily="18" charset="0"/>
                            </a:rPr>
                            <m:t>=</m:t>
                          </m:r>
                        </m:e>
                      </m:func>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m:rPr>
                                  <m:sty m:val="p"/>
                                </m:rPr>
                                <a:rPr lang="en-US" sz="3200">
                                  <a:latin typeface="Cambria Math" panose="02040503050406030204" pitchFamily="18" charset="0"/>
                                </a:rPr>
                                <m:t>max</m:t>
                              </m:r>
                            </m:e>
                            <m:lim>
                              <m:r>
                                <a:rPr lang="en-US" sz="3200" i="1">
                                  <a:latin typeface="Cambria Math" panose="02040503050406030204" pitchFamily="18" charset="0"/>
                                </a:rPr>
                                <m:t>𝜃</m:t>
                              </m:r>
                            </m:lim>
                          </m:limLow>
                        </m:fName>
                        <m:e>
                          <m:nary>
                            <m:naryPr>
                              <m:subHide m:val="on"/>
                              <m:supHide m:val="on"/>
                              <m:ctrlPr>
                                <a:rPr lang="en-US" sz="3200" i="1">
                                  <a:latin typeface="Cambria Math" panose="02040503050406030204" pitchFamily="18" charset="0"/>
                                </a:rPr>
                              </m:ctrlPr>
                            </m:naryPr>
                            <m:sub/>
                            <m:sup/>
                            <m:e>
                              <m:sSub>
                                <m:sSubPr>
                                  <m:ctrlPr>
                                    <a:rPr lang="en-US" sz="3200" i="1">
                                      <a:latin typeface="Cambria Math" panose="02040503050406030204" pitchFamily="18" charset="0"/>
                                    </a:rPr>
                                  </m:ctrlPr>
                                </m:sSubPr>
                                <m:e>
                                  <m:r>
                                    <a:rPr lang="en-US" sz="3200" i="1">
                                      <a:latin typeface="Cambria Math" panose="02040503050406030204" pitchFamily="18" charset="0"/>
                                    </a:rPr>
                                    <m:t> </m:t>
                                  </m:r>
                                  <m:r>
                                    <a:rPr lang="en-US" sz="3200" i="1">
                                      <a:latin typeface="Cambria Math" panose="02040503050406030204" pitchFamily="18" charset="0"/>
                                    </a:rPr>
                                    <m:t>𝑝</m:t>
                                  </m:r>
                                </m:e>
                                <m:sub>
                                  <m:r>
                                    <a:rPr lang="en-US" sz="3200" i="1">
                                      <a:latin typeface="Cambria Math" panose="02040503050406030204" pitchFamily="18" charset="0"/>
                                    </a:rPr>
                                    <m:t>𝜃</m:t>
                                  </m:r>
                                </m:sub>
                              </m:sSub>
                              <m:d>
                                <m:dPr>
                                  <m:sepChr m:val="∣"/>
                                  <m:ctrlPr>
                                    <a:rPr lang="en-US" sz="3200" i="1">
                                      <a:latin typeface="Cambria Math" panose="02040503050406030204" pitchFamily="18" charset="0"/>
                                    </a:rPr>
                                  </m:ctrlPr>
                                </m:dPr>
                                <m:e>
                                  <m:r>
                                    <a:rPr lang="en-US" sz="3200" i="1">
                                      <a:latin typeface="Cambria Math" panose="02040503050406030204" pitchFamily="18" charset="0"/>
                                    </a:rPr>
                                    <m:t>𝑥</m:t>
                                  </m:r>
                                </m:e>
                                <m:e>
                                  <m:r>
                                    <a:rPr lang="en-US" sz="3200" i="1">
                                      <a:latin typeface="Cambria Math" panose="02040503050406030204" pitchFamily="18" charset="0"/>
                                    </a:rPr>
                                    <m:t>𝑧</m:t>
                                  </m:r>
                                </m:e>
                              </m:d>
                              <m:r>
                                <a:rPr lang="en-US" sz="3200" i="1">
                                  <a:latin typeface="Cambria Math" panose="02040503050406030204" pitchFamily="18" charset="0"/>
                                </a:rPr>
                                <m:t>𝑝</m:t>
                              </m:r>
                              <m:d>
                                <m:dPr>
                                  <m:ctrlPr>
                                    <a:rPr lang="en-US" sz="3200" i="1">
                                      <a:latin typeface="Cambria Math" panose="02040503050406030204" pitchFamily="18" charset="0"/>
                                    </a:rPr>
                                  </m:ctrlPr>
                                </m:dPr>
                                <m:e>
                                  <m:r>
                                    <a:rPr lang="en-US" sz="3200" i="1">
                                      <a:latin typeface="Cambria Math" panose="02040503050406030204" pitchFamily="18" charset="0"/>
                                    </a:rPr>
                                    <m:t>𝑧</m:t>
                                  </m:r>
                                </m:e>
                              </m:d>
                              <m:r>
                                <a:rPr lang="en-US" sz="3200" i="1">
                                  <a:latin typeface="Cambria Math" panose="02040503050406030204" pitchFamily="18" charset="0"/>
                                </a:rPr>
                                <m:t>𝑑𝑧</m:t>
                              </m:r>
                            </m:e>
                          </m:nary>
                        </m:e>
                      </m:func>
                    </m:oMath>
                  </m:oMathPara>
                </a14:m>
                <a:endParaRPr lang="en-US" sz="3200" dirty="0"/>
              </a:p>
              <a:p>
                <a:endParaRPr lang="en-US" sz="1700" dirty="0"/>
              </a:p>
              <a:p>
                <a:r>
                  <a:rPr lang="en-US" dirty="0"/>
                  <a:t>With a variational optimization problem:</a:t>
                </a:r>
              </a:p>
              <a:p>
                <a:pPr marL="0" indent="0">
                  <a:buNone/>
                </a:pPr>
                <a:endParaRPr lang="en-US" sz="17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m:rPr>
                                  <m:sty m:val="p"/>
                                </m:rPr>
                                <a:rPr lang="en-US" sz="3200" b="0" i="0" smtClean="0">
                                  <a:latin typeface="Cambria Math" panose="02040503050406030204" pitchFamily="18" charset="0"/>
                                </a:rPr>
                                <m:t>min</m:t>
                              </m:r>
                            </m:e>
                            <m:lim>
                              <m:r>
                                <a:rPr lang="en-US" sz="3200" b="0" i="1" smtClean="0">
                                  <a:latin typeface="Cambria Math" panose="02040503050406030204" pitchFamily="18" charset="0"/>
                                </a:rPr>
                                <m:t>𝜙</m:t>
                              </m:r>
                            </m:lim>
                          </m:limLow>
                        </m:fName>
                        <m:e>
                          <m:r>
                            <a:rPr lang="en-US" sz="3200" b="0" i="1" smtClean="0">
                              <a:latin typeface="Cambria Math" panose="02040503050406030204" pitchFamily="18" charset="0"/>
                            </a:rPr>
                            <m:t>𝐾𝐿</m:t>
                          </m:r>
                          <m:d>
                            <m:dPr>
                              <m:begChr m:val="["/>
                              <m:endChr m:val="]"/>
                              <m:ctrlPr>
                                <a:rPr lang="en-US"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𝑞</m:t>
                                  </m:r>
                                </m:e>
                                <m:sub>
                                  <m:r>
                                    <a:rPr lang="en-US" sz="3200" i="1">
                                      <a:latin typeface="Cambria Math" panose="02040503050406030204" pitchFamily="18" charset="0"/>
                                    </a:rPr>
                                    <m:t>𝜙</m:t>
                                  </m:r>
                                </m:sub>
                              </m:sSub>
                              <m:d>
                                <m:dPr>
                                  <m:ctrlPr>
                                    <a:rPr lang="en-US" sz="3200" i="1">
                                      <a:latin typeface="Cambria Math" panose="02040503050406030204" pitchFamily="18" charset="0"/>
                                    </a:rPr>
                                  </m:ctrlPr>
                                </m:dPr>
                                <m:e>
                                  <m:r>
                                    <a:rPr lang="en-US" sz="3200" i="1">
                                      <a:latin typeface="Cambria Math" panose="02040503050406030204" pitchFamily="18" charset="0"/>
                                    </a:rPr>
                                    <m:t>𝑧</m:t>
                                  </m:r>
                                </m:e>
                                <m:e>
                                  <m:r>
                                    <a:rPr lang="en-US" sz="3200" i="1">
                                      <a:latin typeface="Cambria Math" panose="02040503050406030204" pitchFamily="18" charset="0"/>
                                    </a:rPr>
                                    <m:t>𝑥</m:t>
                                  </m:r>
                                </m:e>
                              </m:d>
                              <m:r>
                                <a:rPr lang="en-US" sz="3200" b="0" i="1" smtClean="0">
                                  <a:latin typeface="Cambria Math" panose="02040503050406030204" pitchFamily="18" charset="0"/>
                                </a:rPr>
                                <m:t>||</m:t>
                              </m:r>
                              <m:r>
                                <a:rPr lang="en-US" sz="3200" b="0" i="1" smtClean="0">
                                  <a:latin typeface="Cambria Math" panose="02040503050406030204" pitchFamily="18" charset="0"/>
                                </a:rPr>
                                <m:t>𝑝</m:t>
                              </m:r>
                              <m:r>
                                <a:rPr lang="en-US" sz="3200" i="1">
                                  <a:latin typeface="Cambria Math" panose="02040503050406030204" pitchFamily="18" charset="0"/>
                                </a:rPr>
                                <m:t>(</m:t>
                              </m:r>
                              <m:r>
                                <a:rPr lang="en-US" sz="3200" i="1">
                                  <a:latin typeface="Cambria Math" panose="02040503050406030204" pitchFamily="18" charset="0"/>
                                </a:rPr>
                                <m:t>𝑧</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e>
                          </m:d>
                        </m:e>
                      </m:func>
                    </m:oMath>
                  </m:oMathPara>
                </a14:m>
                <a:endParaRPr lang="en-US" sz="3200" dirty="0"/>
              </a:p>
              <a:p>
                <a:endParaRPr lang="en-US" sz="1600" dirty="0"/>
              </a:p>
              <a:p>
                <a:r>
                  <a:rPr lang="en-US" dirty="0"/>
                  <a:t>Our goal is to find the closest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𝜙</m:t>
                        </m:r>
                      </m:sub>
                    </m:sSub>
                  </m:oMath>
                </a14:m>
                <a:r>
                  <a:rPr lang="en-US" dirty="0"/>
                  <a:t> in </a:t>
                </a:r>
                <a14:m>
                  <m:oMath xmlns:m="http://schemas.openxmlformats.org/officeDocument/2006/math">
                    <m:r>
                      <a:rPr lang="en-US" i="1">
                        <a:latin typeface="Cambria Math" panose="02040503050406030204" pitchFamily="18" charset="0"/>
                      </a:rPr>
                      <m:t>𝐾𝐿</m:t>
                    </m:r>
                  </m:oMath>
                </a14:m>
                <a:r>
                  <a:rPr lang="en-US" dirty="0"/>
                  <a:t> divergence to the exact conditional</a:t>
                </a:r>
              </a:p>
              <a:p>
                <a:endParaRPr lang="en-US" dirty="0"/>
              </a:p>
              <a:p>
                <a:r>
                  <a:rPr lang="en-US" dirty="0"/>
                  <a:t>Does this transition really help us?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12" t="-3221" b="-2521"/>
                </a:stretch>
              </a:blipFill>
            </p:spPr>
            <p:txBody>
              <a:bodyPr/>
              <a:lstStyle/>
              <a:p>
                <a:r>
                  <a:rPr lang="he-IL">
                    <a:noFill/>
                  </a:rPr>
                  <a:t> </a:t>
                </a:r>
              </a:p>
            </p:txBody>
          </p:sp>
        </mc:Fallback>
      </mc:AlternateContent>
    </p:spTree>
    <p:extLst>
      <p:ext uri="{BB962C8B-B14F-4D97-AF65-F5344CB8AC3E}">
        <p14:creationId xmlns:p14="http://schemas.microsoft.com/office/powerpoint/2010/main" val="118592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559935"/>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𝐾</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
                        <m:dPr>
                          <m:begChr m:val="|"/>
                          <m:ctrlPr>
                            <a:rPr lang="en-US" i="1">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e>
                      </m:d>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func>
                        </m:e>
                      </m:nary>
                    </m:oMath>
                  </m:oMathPara>
                </a14:m>
                <a:endParaRPr lang="en-US"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en>
                          </m:f>
                          <m:r>
                            <a:rPr lang="en-US" b="0" i="1" smtClean="0">
                              <a:latin typeface="Cambria Math" panose="02040503050406030204" pitchFamily="18" charset="0"/>
                            </a:rPr>
                            <m:t>𝑑𝑧</m:t>
                          </m:r>
                        </m:e>
                      </m:func>
                    </m:oMath>
                  </m:oMathPara>
                </a14:m>
                <a:endParaRPr lang="he-IL" dirty="0"/>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
                                <m:fPr>
                                  <m:ctrlPr>
                                    <a:rPr lang="en-US" b="0" i="1" smtClean="0">
                                      <a:latin typeface="Cambria Math" panose="02040503050406030204" pitchFamily="18" charset="0"/>
                                    </a:rPr>
                                  </m:ctrlPr>
                                </m:fPr>
                                <m:num>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num>
                                <m:den>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den>
                              </m:f>
                            </m:e>
                          </m:func>
                          <m:r>
                            <a:rPr lang="en-US" b="0" i="1" smtClean="0">
                              <a:latin typeface="Cambria Math" panose="02040503050406030204" pitchFamily="18" charset="0"/>
                            </a:rPr>
                            <m:t>𝑑𝑧</m:t>
                          </m:r>
                        </m:e>
                      </m:nary>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r>
                            <a:rPr lang="en-US" b="0" i="1" smtClean="0">
                              <a:latin typeface="Cambria Math" panose="02040503050406030204" pitchFamily="18" charset="0"/>
                            </a:rPr>
                            <m:t>𝑑𝑧</m:t>
                          </m:r>
                        </m:e>
                      </m:nary>
                    </m:oMath>
                  </m:oMathPara>
                </a14:m>
                <a:endParaRPr lang="en-US" dirty="0"/>
              </a:p>
              <a:p>
                <a:pPr marL="0" indent="0">
                  <a:buNone/>
                </a:pPr>
                <a:endParaRPr lang="en-US" i="1" dirty="0">
                  <a:latin typeface="Cambria Math" panose="02040503050406030204" pitchFamily="18" charset="0"/>
                </a:endParaRPr>
              </a:p>
              <a:p>
                <a:pPr marL="0" indent="0">
                  <a:buNone/>
                </a:pPr>
                <a:endParaRPr lang="he-IL" sz="4000" b="1" dirty="0"/>
              </a:p>
              <a:p>
                <a:pPr marL="0" indent="0">
                  <a:buNone/>
                </a:pPr>
                <a14:m>
                  <m:oMathPara xmlns:m="http://schemas.openxmlformats.org/officeDocument/2006/math">
                    <m:oMathParaPr>
                      <m:jc m:val="centerGroup"/>
                    </m:oMathParaPr>
                    <m:oMath xmlns:m="http://schemas.openxmlformats.org/officeDocument/2006/math">
                      <m:func>
                        <m:funcPr>
                          <m:ctrlPr>
                            <a:rPr lang="en-US" sz="4000" b="1" i="1">
                              <a:latin typeface="Cambria Math" panose="02040503050406030204" pitchFamily="18" charset="0"/>
                            </a:rPr>
                          </m:ctrlPr>
                        </m:funcPr>
                        <m:fName>
                          <m:r>
                            <a:rPr lang="en-US" sz="4000" b="1">
                              <a:latin typeface="Cambria Math" panose="02040503050406030204" pitchFamily="18" charset="0"/>
                            </a:rPr>
                            <m:t>𝐥𝐨𝐠</m:t>
                          </m:r>
                        </m:fName>
                        <m:e>
                          <m:r>
                            <a:rPr lang="en-US" sz="4000" b="1" i="1">
                              <a:latin typeface="Cambria Math" panose="02040503050406030204" pitchFamily="18" charset="0"/>
                            </a:rPr>
                            <m:t>𝒑</m:t>
                          </m:r>
                          <m:r>
                            <a:rPr lang="en-US" sz="4000" b="1" i="1">
                              <a:latin typeface="Cambria Math" panose="02040503050406030204" pitchFamily="18" charset="0"/>
                            </a:rPr>
                            <m:t>(</m:t>
                          </m:r>
                          <m:r>
                            <a:rPr lang="en-US" sz="4000" b="1" i="1">
                              <a:latin typeface="Cambria Math" panose="02040503050406030204" pitchFamily="18" charset="0"/>
                            </a:rPr>
                            <m:t>𝒙</m:t>
                          </m:r>
                          <m:r>
                            <a:rPr lang="en-US" sz="4000" b="1" i="1">
                              <a:latin typeface="Cambria Math" panose="02040503050406030204" pitchFamily="18" charset="0"/>
                            </a:rPr>
                            <m:t>)</m:t>
                          </m:r>
                        </m:e>
                      </m:func>
                      <m:r>
                        <a:rPr lang="en-US" sz="4000" b="1" i="1" smtClean="0">
                          <a:latin typeface="Cambria Math" panose="02040503050406030204" pitchFamily="18" charset="0"/>
                        </a:rPr>
                        <m:t>=</m:t>
                      </m:r>
                      <m:r>
                        <a:rPr lang="en-US" sz="4000" b="1" i="1" smtClean="0">
                          <a:latin typeface="Cambria Math" panose="02040503050406030204" pitchFamily="18" charset="0"/>
                        </a:rPr>
                        <m:t>𝑲𝑳</m:t>
                      </m:r>
                      <m:r>
                        <a:rPr lang="en-US" sz="4000" b="1" i="1" smtClean="0">
                          <a:latin typeface="Cambria Math" panose="02040503050406030204" pitchFamily="18" charset="0"/>
                        </a:rPr>
                        <m:t>(</m:t>
                      </m:r>
                      <m:r>
                        <a:rPr lang="en-US" sz="4000" b="1" i="1" smtClean="0">
                          <a:latin typeface="Cambria Math" panose="02040503050406030204" pitchFamily="18" charset="0"/>
                        </a:rPr>
                        <m:t>𝒒</m:t>
                      </m:r>
                      <m:r>
                        <a:rPr lang="en-US" sz="4000" b="1" i="1" smtClean="0">
                          <a:latin typeface="Cambria Math" panose="02040503050406030204" pitchFamily="18" charset="0"/>
                        </a:rPr>
                        <m:t>(</m:t>
                      </m:r>
                      <m:r>
                        <a:rPr lang="en-US" sz="4000" b="1" i="1" smtClean="0">
                          <a:latin typeface="Cambria Math" panose="02040503050406030204" pitchFamily="18" charset="0"/>
                        </a:rPr>
                        <m:t>𝒛</m:t>
                      </m:r>
                      <m:r>
                        <a:rPr lang="en-US" sz="4000" b="1" i="1" smtClean="0">
                          <a:latin typeface="Cambria Math" panose="02040503050406030204" pitchFamily="18" charset="0"/>
                        </a:rPr>
                        <m:t>|</m:t>
                      </m:r>
                      <m:r>
                        <a:rPr lang="en-US" sz="4000" b="1" i="1" smtClean="0">
                          <a:latin typeface="Cambria Math" panose="02040503050406030204" pitchFamily="18" charset="0"/>
                        </a:rPr>
                        <m:t>𝒙</m:t>
                      </m:r>
                      <m:r>
                        <a:rPr lang="en-US" sz="4000" b="1" i="1" smtClean="0">
                          <a:latin typeface="Cambria Math" panose="02040503050406030204" pitchFamily="18" charset="0"/>
                        </a:rPr>
                        <m:t>)||</m:t>
                      </m:r>
                      <m:r>
                        <a:rPr lang="en-US" sz="4000" b="1" i="1">
                          <a:latin typeface="Cambria Math" panose="02040503050406030204" pitchFamily="18" charset="0"/>
                        </a:rPr>
                        <m:t>𝒑</m:t>
                      </m:r>
                      <m:d>
                        <m:dPr>
                          <m:ctrlPr>
                            <a:rPr lang="en-US" sz="4000" b="1" i="1">
                              <a:latin typeface="Cambria Math" panose="02040503050406030204" pitchFamily="18" charset="0"/>
                            </a:rPr>
                          </m:ctrlPr>
                        </m:dPr>
                        <m:e>
                          <m:r>
                            <a:rPr lang="en-US" sz="4000" b="1" i="1">
                              <a:latin typeface="Cambria Math" panose="02040503050406030204" pitchFamily="18" charset="0"/>
                            </a:rPr>
                            <m:t>𝒛</m:t>
                          </m:r>
                        </m:e>
                        <m:e>
                          <m:r>
                            <a:rPr lang="en-US" sz="4000" b="1" i="1">
                              <a:latin typeface="Cambria Math" panose="02040503050406030204" pitchFamily="18" charset="0"/>
                            </a:rPr>
                            <m:t>𝒙</m:t>
                          </m:r>
                        </m:e>
                      </m:d>
                      <m:r>
                        <a:rPr lang="en-US" sz="4000" b="1" i="1" smtClean="0">
                          <a:latin typeface="Cambria Math" panose="02040503050406030204" pitchFamily="18" charset="0"/>
                        </a:rPr>
                        <m:t>)+</m:t>
                      </m:r>
                      <m:r>
                        <a:rPr lang="en-IL" sz="4000" b="1" i="1">
                          <a:latin typeface="Cambria Math" panose="02040503050406030204" pitchFamily="18" charset="0"/>
                        </a:rPr>
                        <m:t>𝓛</m:t>
                      </m:r>
                      <m:d>
                        <m:dPr>
                          <m:ctrlPr>
                            <a:rPr lang="en-US" sz="4000" b="1" i="1">
                              <a:latin typeface="Cambria Math" panose="02040503050406030204" pitchFamily="18" charset="0"/>
                            </a:rPr>
                          </m:ctrlPr>
                        </m:dPr>
                        <m:e>
                          <m:r>
                            <a:rPr lang="en-US" sz="4000" b="1" i="1">
                              <a:latin typeface="Cambria Math" panose="02040503050406030204" pitchFamily="18" charset="0"/>
                            </a:rPr>
                            <m:t>𝝓</m:t>
                          </m:r>
                        </m:e>
                      </m:d>
                    </m:oMath>
                  </m:oMathPara>
                </a14:m>
                <a:endParaRPr lang="he-IL" sz="40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559935"/>
              </a:xfrm>
              <a:blipFill>
                <a:blip r:embed="rId3"/>
                <a:stretch>
                  <a:fillRect/>
                </a:stretch>
              </a:blipFill>
            </p:spPr>
            <p:txBody>
              <a:bodyPr/>
              <a:lstStyle/>
              <a:p>
                <a:r>
                  <a:rPr lang="he-IL">
                    <a:noFill/>
                  </a:rPr>
                  <a:t> </a:t>
                </a:r>
              </a:p>
            </p:txBody>
          </p:sp>
        </mc:Fallback>
      </mc:AlternateContent>
      <p:sp>
        <p:nvSpPr>
          <p:cNvPr id="2" name="Title 1"/>
          <p:cNvSpPr>
            <a:spLocks noGrp="1"/>
          </p:cNvSpPr>
          <p:nvPr>
            <p:ph type="title"/>
          </p:nvPr>
        </p:nvSpPr>
        <p:spPr/>
        <p:txBody>
          <a:bodyPr/>
          <a:lstStyle/>
          <a:p>
            <a:r>
              <a:rPr lang="en-US" dirty="0"/>
              <a:t>Let the derivations begin</a:t>
            </a:r>
            <a:endParaRPr lang="he-IL" dirty="0"/>
          </a:p>
        </p:txBody>
      </p:sp>
    </p:spTree>
    <p:extLst>
      <p:ext uri="{BB962C8B-B14F-4D97-AF65-F5344CB8AC3E}">
        <p14:creationId xmlns:p14="http://schemas.microsoft.com/office/powerpoint/2010/main" val="1123118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sp>
        <p:nvSpPr>
          <p:cNvPr id="3" name="Content Placeholder 2"/>
          <p:cNvSpPr>
            <a:spLocks noGrp="1"/>
          </p:cNvSpPr>
          <p:nvPr>
            <p:ph idx="1"/>
          </p:nvPr>
        </p:nvSpPr>
        <p:spPr/>
        <p:txBody>
          <a:bodyPr/>
          <a:lstStyle/>
          <a:p>
            <a:r>
              <a:rPr lang="en-US" dirty="0"/>
              <a:t>A probabilistic twist on autoencoders that enables:</a:t>
            </a:r>
          </a:p>
          <a:p>
            <a:pPr lvl="1"/>
            <a:r>
              <a:rPr lang="en-US" dirty="0"/>
              <a:t>Novel image synthesis from random samples</a:t>
            </a:r>
          </a:p>
          <a:p>
            <a:pPr lvl="1"/>
            <a:r>
              <a:rPr lang="en-GB" dirty="0"/>
              <a:t>Transition from image to image or from mode to mode</a:t>
            </a:r>
          </a:p>
          <a:p>
            <a:pPr lvl="1"/>
            <a:r>
              <a:rPr lang="en-GB" dirty="0"/>
              <a:t>Aggregation of similar images to close locations in the latent space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5" y="3885182"/>
            <a:ext cx="10267950" cy="2531904"/>
          </a:xfrm>
          <a:prstGeom prst="rect">
            <a:avLst/>
          </a:prstGeom>
        </p:spPr>
      </p:pic>
    </p:spTree>
    <p:extLst>
      <p:ext uri="{BB962C8B-B14F-4D97-AF65-F5344CB8AC3E}">
        <p14:creationId xmlns:p14="http://schemas.microsoft.com/office/powerpoint/2010/main" val="377077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KL Divergence</a:t>
            </a:r>
          </a:p>
        </p:txBody>
      </p:sp>
      <p:cxnSp>
        <p:nvCxnSpPr>
          <p:cNvPr id="5" name="Straight Connector 4"/>
          <p:cNvCxnSpPr/>
          <p:nvPr/>
        </p:nvCxnSpPr>
        <p:spPr>
          <a:xfrm>
            <a:off x="718930" y="5742746"/>
            <a:ext cx="1083033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99052" y="1955938"/>
            <a:ext cx="1083033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296940" y="2015573"/>
            <a:ext cx="9939" cy="3667539"/>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8388626" y="3407294"/>
                <a:ext cx="117281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3600" b="1" i="1" smtClean="0">
                              <a:latin typeface="Cambria Math" panose="02040503050406030204" pitchFamily="18" charset="0"/>
                            </a:rPr>
                          </m:ctrlPr>
                        </m:funcPr>
                        <m:fName>
                          <m:r>
                            <a:rPr lang="en-US" sz="3600" b="1" i="0" smtClean="0">
                              <a:latin typeface="Cambria Math" panose="02040503050406030204" pitchFamily="18" charset="0"/>
                            </a:rPr>
                            <m:t>𝐥𝐨𝐠</m:t>
                          </m:r>
                        </m:fName>
                        <m:e>
                          <m:r>
                            <a:rPr lang="en-US" sz="3600" b="1" i="1" smtClean="0">
                              <a:latin typeface="Cambria Math" panose="02040503050406030204" pitchFamily="18" charset="0"/>
                            </a:rPr>
                            <m:t>𝑷</m:t>
                          </m:r>
                          <m:r>
                            <a:rPr lang="en-US" sz="3600" b="1" i="1" smtClean="0">
                              <a:latin typeface="Cambria Math" panose="02040503050406030204" pitchFamily="18" charset="0"/>
                            </a:rPr>
                            <m:t>(</m:t>
                          </m:r>
                          <m:r>
                            <a:rPr lang="en-US" sz="3600" b="1" i="1" smtClean="0">
                              <a:latin typeface="Cambria Math" panose="02040503050406030204" pitchFamily="18" charset="0"/>
                            </a:rPr>
                            <m:t>𝒙</m:t>
                          </m:r>
                          <m:r>
                            <a:rPr lang="en-US" sz="3600" b="1" i="1" smtClean="0">
                              <a:latin typeface="Cambria Math" panose="02040503050406030204" pitchFamily="18" charset="0"/>
                            </a:rPr>
                            <m:t>)</m:t>
                          </m:r>
                        </m:e>
                      </m:func>
                    </m:oMath>
                  </m:oMathPara>
                </a14:m>
                <a:endParaRPr lang="en-US" sz="36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8388626" y="3407294"/>
                <a:ext cx="1172817" cy="646331"/>
              </a:xfrm>
              <a:prstGeom prst="rect">
                <a:avLst/>
              </a:prstGeom>
              <a:blipFill>
                <a:blip r:embed="rId3"/>
                <a:stretch>
                  <a:fillRect r="-49479"/>
                </a:stretch>
              </a:blipFill>
            </p:spPr>
            <p:txBody>
              <a:bodyPr/>
              <a:lstStyle/>
              <a:p>
                <a:r>
                  <a:rPr lang="he-IL">
                    <a:noFill/>
                  </a:rPr>
                  <a:t> </a:t>
                </a:r>
              </a:p>
            </p:txBody>
          </p:sp>
        </mc:Fallback>
      </mc:AlternateContent>
      <p:cxnSp>
        <p:nvCxnSpPr>
          <p:cNvPr id="14" name="Straight Arrow Connector 13"/>
          <p:cNvCxnSpPr/>
          <p:nvPr/>
        </p:nvCxnSpPr>
        <p:spPr>
          <a:xfrm>
            <a:off x="2445027" y="3407294"/>
            <a:ext cx="0" cy="2275818"/>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H="1">
            <a:off x="2445027" y="2015573"/>
            <a:ext cx="1" cy="1272209"/>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2872408" y="2328511"/>
                <a:ext cx="117281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a:latin typeface="Cambria Math" panose="02040503050406030204" pitchFamily="18" charset="0"/>
                        </a:rPr>
                        <m:t>𝑲𝑳</m:t>
                      </m:r>
                      <m:r>
                        <a:rPr lang="en-US" sz="3600" b="1" i="1">
                          <a:latin typeface="Cambria Math" panose="02040503050406030204" pitchFamily="18" charset="0"/>
                        </a:rPr>
                        <m:t>(</m:t>
                      </m:r>
                      <m:r>
                        <a:rPr lang="en-US" sz="3600" b="1" i="1">
                          <a:latin typeface="Cambria Math" panose="02040503050406030204" pitchFamily="18" charset="0"/>
                        </a:rPr>
                        <m:t>𝒒</m:t>
                      </m:r>
                      <m:r>
                        <a:rPr lang="en-US" sz="3600" b="1" i="1">
                          <a:latin typeface="Cambria Math" panose="02040503050406030204" pitchFamily="18" charset="0"/>
                        </a:rPr>
                        <m:t>(</m:t>
                      </m:r>
                      <m:r>
                        <a:rPr lang="en-US" sz="3600" b="1" i="1">
                          <a:latin typeface="Cambria Math" panose="02040503050406030204" pitchFamily="18" charset="0"/>
                        </a:rPr>
                        <m:t>𝒛</m:t>
                      </m:r>
                      <m:r>
                        <a:rPr lang="en-US" sz="3600" b="1" i="1">
                          <a:latin typeface="Cambria Math" panose="02040503050406030204" pitchFamily="18" charset="0"/>
                        </a:rPr>
                        <m:t>|</m:t>
                      </m:r>
                      <m:r>
                        <a:rPr lang="en-US" sz="3600" b="1" i="1">
                          <a:latin typeface="Cambria Math" panose="02040503050406030204" pitchFamily="18" charset="0"/>
                        </a:rPr>
                        <m:t>𝒙</m:t>
                      </m:r>
                      <m:r>
                        <a:rPr lang="en-US" sz="3600" b="1" i="1">
                          <a:latin typeface="Cambria Math" panose="02040503050406030204" pitchFamily="18" charset="0"/>
                        </a:rPr>
                        <m:t>) |</m:t>
                      </m:r>
                      <m:d>
                        <m:dPr>
                          <m:begChr m:val="|"/>
                          <m:ctrlPr>
                            <a:rPr lang="en-US" sz="3600" b="1" i="1">
                              <a:latin typeface="Cambria Math" panose="02040503050406030204" pitchFamily="18" charset="0"/>
                            </a:rPr>
                          </m:ctrlPr>
                        </m:dPr>
                        <m:e>
                          <m:r>
                            <a:rPr lang="en-US" sz="3600" b="1" i="1">
                              <a:latin typeface="Cambria Math" panose="02040503050406030204" pitchFamily="18" charset="0"/>
                            </a:rPr>
                            <m:t> </m:t>
                          </m:r>
                          <m:r>
                            <a:rPr lang="en-US" sz="3600" b="1" i="1">
                              <a:latin typeface="Cambria Math" panose="02040503050406030204" pitchFamily="18" charset="0"/>
                            </a:rPr>
                            <m:t>𝒑</m:t>
                          </m:r>
                          <m:r>
                            <a:rPr lang="en-US" sz="3600" b="1" i="1">
                              <a:latin typeface="Cambria Math" panose="02040503050406030204" pitchFamily="18" charset="0"/>
                            </a:rPr>
                            <m:t>(</m:t>
                          </m:r>
                          <m:r>
                            <a:rPr lang="en-US" sz="3600" b="1" i="1">
                              <a:latin typeface="Cambria Math" panose="02040503050406030204" pitchFamily="18" charset="0"/>
                            </a:rPr>
                            <m:t>𝒛</m:t>
                          </m:r>
                          <m:r>
                            <a:rPr lang="en-US" sz="3600" b="1" i="1">
                              <a:latin typeface="Cambria Math" panose="02040503050406030204" pitchFamily="18" charset="0"/>
                            </a:rPr>
                            <m:t>|</m:t>
                          </m:r>
                          <m:r>
                            <a:rPr lang="en-US" sz="3600" b="1" i="1">
                              <a:latin typeface="Cambria Math" panose="02040503050406030204" pitchFamily="18" charset="0"/>
                            </a:rPr>
                            <m:t>𝒙</m:t>
                          </m:r>
                          <m:r>
                            <a:rPr lang="en-US" sz="3600" b="1" i="1">
                              <a:latin typeface="Cambria Math" panose="02040503050406030204" pitchFamily="18" charset="0"/>
                            </a:rPr>
                            <m:t>)</m:t>
                          </m:r>
                        </m:e>
                      </m:d>
                    </m:oMath>
                  </m:oMathPara>
                </a14:m>
                <a:endParaRPr lang="en-US" sz="3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872408" y="2328511"/>
                <a:ext cx="1172817" cy="646331"/>
              </a:xfrm>
              <a:prstGeom prst="rect">
                <a:avLst/>
              </a:prstGeom>
              <a:blipFill>
                <a:blip r:embed="rId4"/>
                <a:stretch>
                  <a:fillRect r="-252332"/>
                </a:stretch>
              </a:blipFill>
            </p:spPr>
            <p:txBody>
              <a:bodyPr/>
              <a:lstStyle/>
              <a:p>
                <a:r>
                  <a:rPr lang="he-IL">
                    <a:noFill/>
                  </a:rPr>
                  <a:t> </a:t>
                </a:r>
              </a:p>
            </p:txBody>
          </p:sp>
        </mc:Fallback>
      </mc:AlternateContent>
      <p:cxnSp>
        <p:nvCxnSpPr>
          <p:cNvPr id="19" name="Straight Connector 18"/>
          <p:cNvCxnSpPr/>
          <p:nvPr/>
        </p:nvCxnSpPr>
        <p:spPr>
          <a:xfrm>
            <a:off x="680830" y="3367537"/>
            <a:ext cx="4199283"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2872408" y="4222037"/>
                <a:ext cx="117281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L" sz="3600" b="1" i="1" smtClean="0">
                          <a:latin typeface="Cambria Math" panose="02040503050406030204" pitchFamily="18" charset="0"/>
                        </a:rPr>
                        <m:t>𝓛</m:t>
                      </m:r>
                      <m:r>
                        <a:rPr lang="en-US" sz="3600" b="1" i="1" smtClean="0">
                          <a:latin typeface="Cambria Math" panose="02040503050406030204" pitchFamily="18" charset="0"/>
                        </a:rPr>
                        <m:t>(</m:t>
                      </m:r>
                      <m:r>
                        <a:rPr lang="en-US" sz="3600" b="1" i="1" smtClean="0">
                          <a:latin typeface="Cambria Math" panose="02040503050406030204" pitchFamily="18" charset="0"/>
                        </a:rPr>
                        <m:t>𝝓</m:t>
                      </m:r>
                      <m:r>
                        <a:rPr lang="en-US" sz="3600" b="1" i="1" smtClean="0">
                          <a:latin typeface="Cambria Math" panose="02040503050406030204" pitchFamily="18" charset="0"/>
                        </a:rPr>
                        <m:t>)</m:t>
                      </m:r>
                    </m:oMath>
                  </m:oMathPara>
                </a14:m>
                <a:endParaRPr lang="en-US" sz="36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2872408" y="4222037"/>
                <a:ext cx="1172817" cy="646331"/>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407404" y="5968934"/>
                <a:ext cx="72196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1" i="1">
                              <a:latin typeface="Cambria Math" panose="02040503050406030204" pitchFamily="18" charset="0"/>
                            </a:rPr>
                          </m:ctrlPr>
                        </m:funcPr>
                        <m:fName>
                          <m:r>
                            <a:rPr lang="en-US" sz="3200" b="1">
                              <a:latin typeface="Cambria Math" panose="02040503050406030204" pitchFamily="18" charset="0"/>
                            </a:rPr>
                            <m:t>𝐥𝐨𝐠</m:t>
                          </m:r>
                        </m:fName>
                        <m:e>
                          <m:r>
                            <a:rPr lang="en-US" sz="3200" b="1" i="1">
                              <a:latin typeface="Cambria Math" panose="02040503050406030204" pitchFamily="18" charset="0"/>
                            </a:rPr>
                            <m:t>𝒑</m:t>
                          </m:r>
                          <m:r>
                            <a:rPr lang="en-US" sz="3200" b="1" i="1">
                              <a:latin typeface="Cambria Math" panose="02040503050406030204" pitchFamily="18" charset="0"/>
                            </a:rPr>
                            <m:t>(</m:t>
                          </m:r>
                          <m:r>
                            <a:rPr lang="en-US" sz="3200" b="1" i="1">
                              <a:latin typeface="Cambria Math" panose="02040503050406030204" pitchFamily="18" charset="0"/>
                            </a:rPr>
                            <m:t>𝒙</m:t>
                          </m:r>
                          <m:r>
                            <a:rPr lang="en-US" sz="3200" b="1" i="1">
                              <a:latin typeface="Cambria Math" panose="02040503050406030204" pitchFamily="18" charset="0"/>
                            </a:rPr>
                            <m:t>)</m:t>
                          </m:r>
                        </m:e>
                      </m:func>
                      <m:r>
                        <a:rPr lang="en-US" sz="3200" b="1" i="1" smtClean="0">
                          <a:latin typeface="Cambria Math" panose="02040503050406030204" pitchFamily="18" charset="0"/>
                        </a:rPr>
                        <m:t>=</m:t>
                      </m:r>
                      <m:r>
                        <a:rPr lang="en-US" sz="3200" b="1" i="1">
                          <a:latin typeface="Cambria Math" panose="02040503050406030204" pitchFamily="18" charset="0"/>
                        </a:rPr>
                        <m:t>𝑲𝑳</m:t>
                      </m:r>
                      <m:r>
                        <a:rPr lang="en-US" sz="3200" b="1" i="1">
                          <a:latin typeface="Cambria Math" panose="02040503050406030204" pitchFamily="18" charset="0"/>
                        </a:rPr>
                        <m:t>(</m:t>
                      </m:r>
                      <m:r>
                        <a:rPr lang="en-US" sz="3200" b="1" i="1">
                          <a:latin typeface="Cambria Math" panose="02040503050406030204" pitchFamily="18" charset="0"/>
                        </a:rPr>
                        <m:t>𝒒</m:t>
                      </m:r>
                      <m:r>
                        <a:rPr lang="en-US" sz="3200" b="1" i="1">
                          <a:latin typeface="Cambria Math" panose="02040503050406030204" pitchFamily="18" charset="0"/>
                        </a:rPr>
                        <m:t>(</m:t>
                      </m:r>
                      <m:r>
                        <a:rPr lang="en-US" sz="3200" b="1" i="1">
                          <a:latin typeface="Cambria Math" panose="02040503050406030204" pitchFamily="18" charset="0"/>
                        </a:rPr>
                        <m:t>𝒛</m:t>
                      </m:r>
                      <m:r>
                        <a:rPr lang="en-US" sz="3200" b="1" i="1">
                          <a:latin typeface="Cambria Math" panose="02040503050406030204" pitchFamily="18" charset="0"/>
                        </a:rPr>
                        <m:t>|</m:t>
                      </m:r>
                      <m:r>
                        <a:rPr lang="en-US" sz="3200" b="1" i="1">
                          <a:latin typeface="Cambria Math" panose="02040503050406030204" pitchFamily="18" charset="0"/>
                        </a:rPr>
                        <m:t>𝒙</m:t>
                      </m:r>
                      <m:r>
                        <a:rPr lang="en-US" sz="3200" b="1" i="1">
                          <a:latin typeface="Cambria Math" panose="02040503050406030204" pitchFamily="18" charset="0"/>
                        </a:rPr>
                        <m:t>)||</m:t>
                      </m:r>
                      <m:r>
                        <a:rPr lang="en-US" sz="3200" b="1" i="1">
                          <a:latin typeface="Cambria Math" panose="02040503050406030204" pitchFamily="18" charset="0"/>
                        </a:rPr>
                        <m:t>𝒑</m:t>
                      </m:r>
                      <m:d>
                        <m:dPr>
                          <m:ctrlPr>
                            <a:rPr lang="en-US" sz="3200" b="1" i="1">
                              <a:latin typeface="Cambria Math" panose="02040503050406030204" pitchFamily="18" charset="0"/>
                            </a:rPr>
                          </m:ctrlPr>
                        </m:dPr>
                        <m:e>
                          <m:r>
                            <a:rPr lang="en-US" sz="3200" b="1" i="1">
                              <a:latin typeface="Cambria Math" panose="02040503050406030204" pitchFamily="18" charset="0"/>
                            </a:rPr>
                            <m:t>𝒛</m:t>
                          </m:r>
                        </m:e>
                        <m:e>
                          <m:r>
                            <a:rPr lang="en-US" sz="3200" b="1" i="1">
                              <a:latin typeface="Cambria Math" panose="02040503050406030204" pitchFamily="18" charset="0"/>
                            </a:rPr>
                            <m:t>𝒙</m:t>
                          </m:r>
                        </m:e>
                      </m:d>
                      <m:r>
                        <a:rPr lang="en-US" sz="3200" b="1" i="1">
                          <a:latin typeface="Cambria Math" panose="02040503050406030204" pitchFamily="18" charset="0"/>
                        </a:rPr>
                        <m:t>)+</m:t>
                      </m:r>
                      <m:r>
                        <a:rPr lang="en-IL" sz="3200" b="1" i="1">
                          <a:latin typeface="Cambria Math" panose="02040503050406030204" pitchFamily="18" charset="0"/>
                        </a:rPr>
                        <m:t>𝓛</m:t>
                      </m:r>
                      <m:d>
                        <m:dPr>
                          <m:ctrlPr>
                            <a:rPr lang="en-US" sz="3200" b="1" i="1">
                              <a:latin typeface="Cambria Math" panose="02040503050406030204" pitchFamily="18" charset="0"/>
                            </a:rPr>
                          </m:ctrlPr>
                        </m:dPr>
                        <m:e>
                          <m:r>
                            <a:rPr lang="en-US" sz="3200" b="1" i="1">
                              <a:latin typeface="Cambria Math" panose="02040503050406030204" pitchFamily="18" charset="0"/>
                            </a:rPr>
                            <m:t>𝝓</m:t>
                          </m:r>
                        </m:e>
                      </m:d>
                    </m:oMath>
                  </m:oMathPara>
                </a14:m>
                <a:endParaRPr lang="he-IL" sz="3200" b="1" dirty="0"/>
              </a:p>
            </p:txBody>
          </p:sp>
        </mc:Choice>
        <mc:Fallback xmlns="">
          <p:sp>
            <p:nvSpPr>
              <p:cNvPr id="3" name="Rectangle 2"/>
              <p:cNvSpPr>
                <a:spLocks noRot="1" noChangeAspect="1" noMove="1" noResize="1" noEditPoints="1" noAdjustHandles="1" noChangeArrowheads="1" noChangeShapeType="1" noTextEdit="1"/>
              </p:cNvSpPr>
              <p:nvPr/>
            </p:nvSpPr>
            <p:spPr>
              <a:xfrm>
                <a:off x="2407404" y="5968934"/>
                <a:ext cx="7219669" cy="584775"/>
              </a:xfrm>
              <a:prstGeom prst="rect">
                <a:avLst/>
              </a:prstGeom>
              <a:blipFill>
                <a:blip r:embed="rId6"/>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771082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KL Divergence</a:t>
            </a:r>
          </a:p>
        </p:txBody>
      </p:sp>
      <p:cxnSp>
        <p:nvCxnSpPr>
          <p:cNvPr id="5" name="Straight Connector 4"/>
          <p:cNvCxnSpPr/>
          <p:nvPr/>
        </p:nvCxnSpPr>
        <p:spPr>
          <a:xfrm>
            <a:off x="718930" y="5742746"/>
            <a:ext cx="1083033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99052" y="1955938"/>
            <a:ext cx="1083033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296940" y="2015573"/>
            <a:ext cx="9939" cy="3667539"/>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8388626" y="3407294"/>
                <a:ext cx="1172817" cy="6463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3600" b="1" i="1" smtClean="0">
                              <a:latin typeface="Cambria Math" panose="02040503050406030204" pitchFamily="18" charset="0"/>
                            </a:rPr>
                          </m:ctrlPr>
                        </m:funcPr>
                        <m:fName>
                          <m:r>
                            <a:rPr lang="en-US" sz="3600" b="1" i="0" smtClean="0">
                              <a:latin typeface="Cambria Math" panose="02040503050406030204" pitchFamily="18" charset="0"/>
                            </a:rPr>
                            <m:t>𝐥𝐨𝐠</m:t>
                          </m:r>
                        </m:fName>
                        <m:e>
                          <m:r>
                            <a:rPr lang="en-US" sz="3600" b="1" i="1" smtClean="0">
                              <a:latin typeface="Cambria Math" panose="02040503050406030204" pitchFamily="18" charset="0"/>
                            </a:rPr>
                            <m:t>𝑷</m:t>
                          </m:r>
                          <m:r>
                            <a:rPr lang="en-US" sz="3600" b="1" i="1" smtClean="0">
                              <a:latin typeface="Cambria Math" panose="02040503050406030204" pitchFamily="18" charset="0"/>
                            </a:rPr>
                            <m:t>(</m:t>
                          </m:r>
                          <m:r>
                            <a:rPr lang="en-US" sz="3600" b="1" i="1" smtClean="0">
                              <a:latin typeface="Cambria Math" panose="02040503050406030204" pitchFamily="18" charset="0"/>
                            </a:rPr>
                            <m:t>𝒙</m:t>
                          </m:r>
                          <m:r>
                            <a:rPr lang="en-US" sz="3600" b="1" i="1" smtClean="0">
                              <a:latin typeface="Cambria Math" panose="02040503050406030204" pitchFamily="18" charset="0"/>
                            </a:rPr>
                            <m:t>)</m:t>
                          </m:r>
                        </m:e>
                      </m:func>
                    </m:oMath>
                  </m:oMathPara>
                </a14:m>
                <a:endParaRPr lang="en-US" sz="36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8388626" y="3407294"/>
                <a:ext cx="1172817" cy="646395"/>
              </a:xfrm>
              <a:prstGeom prst="rect">
                <a:avLst/>
              </a:prstGeom>
              <a:blipFill>
                <a:blip r:embed="rId3"/>
                <a:stretch>
                  <a:fillRect r="-49479"/>
                </a:stretch>
              </a:blipFill>
            </p:spPr>
            <p:txBody>
              <a:bodyPr/>
              <a:lstStyle/>
              <a:p>
                <a:r>
                  <a:rPr lang="he-IL">
                    <a:noFill/>
                  </a:rPr>
                  <a:t> </a:t>
                </a:r>
              </a:p>
            </p:txBody>
          </p:sp>
        </mc:Fallback>
      </mc:AlternateContent>
      <p:cxnSp>
        <p:nvCxnSpPr>
          <p:cNvPr id="14" name="Straight Arrow Connector 13"/>
          <p:cNvCxnSpPr/>
          <p:nvPr/>
        </p:nvCxnSpPr>
        <p:spPr>
          <a:xfrm>
            <a:off x="2445027" y="3198329"/>
            <a:ext cx="0" cy="2484783"/>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H="1">
            <a:off x="2445027" y="2015573"/>
            <a:ext cx="2" cy="959269"/>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2872408" y="2169993"/>
                <a:ext cx="117281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a:latin typeface="Cambria Math" panose="02040503050406030204" pitchFamily="18" charset="0"/>
                        </a:rPr>
                        <m:t>𝑲𝑳</m:t>
                      </m:r>
                      <m:r>
                        <a:rPr lang="en-US" sz="3600" b="1" i="1">
                          <a:latin typeface="Cambria Math" panose="02040503050406030204" pitchFamily="18" charset="0"/>
                        </a:rPr>
                        <m:t>(</m:t>
                      </m:r>
                      <m:r>
                        <a:rPr lang="en-US" sz="3600" b="1" i="1">
                          <a:latin typeface="Cambria Math" panose="02040503050406030204" pitchFamily="18" charset="0"/>
                        </a:rPr>
                        <m:t>𝒒</m:t>
                      </m:r>
                      <m:r>
                        <a:rPr lang="en-US" sz="3600" b="1" i="1">
                          <a:latin typeface="Cambria Math" panose="02040503050406030204" pitchFamily="18" charset="0"/>
                        </a:rPr>
                        <m:t>(</m:t>
                      </m:r>
                      <m:r>
                        <a:rPr lang="en-US" sz="3600" b="1" i="1">
                          <a:latin typeface="Cambria Math" panose="02040503050406030204" pitchFamily="18" charset="0"/>
                        </a:rPr>
                        <m:t>𝒛</m:t>
                      </m:r>
                      <m:r>
                        <a:rPr lang="en-US" sz="3600" b="1" i="1">
                          <a:latin typeface="Cambria Math" panose="02040503050406030204" pitchFamily="18" charset="0"/>
                        </a:rPr>
                        <m:t>|</m:t>
                      </m:r>
                      <m:r>
                        <a:rPr lang="en-US" sz="3600" b="1" i="1">
                          <a:latin typeface="Cambria Math" panose="02040503050406030204" pitchFamily="18" charset="0"/>
                        </a:rPr>
                        <m:t>𝒙</m:t>
                      </m:r>
                      <m:r>
                        <a:rPr lang="en-US" sz="3600" b="1" i="1">
                          <a:latin typeface="Cambria Math" panose="02040503050406030204" pitchFamily="18" charset="0"/>
                        </a:rPr>
                        <m:t>) |</m:t>
                      </m:r>
                      <m:d>
                        <m:dPr>
                          <m:begChr m:val="|"/>
                          <m:ctrlPr>
                            <a:rPr lang="en-US" sz="3600" b="1" i="1">
                              <a:latin typeface="Cambria Math" panose="02040503050406030204" pitchFamily="18" charset="0"/>
                            </a:rPr>
                          </m:ctrlPr>
                        </m:dPr>
                        <m:e>
                          <m:r>
                            <a:rPr lang="en-US" sz="3600" b="1" i="1">
                              <a:latin typeface="Cambria Math" panose="02040503050406030204" pitchFamily="18" charset="0"/>
                            </a:rPr>
                            <m:t> </m:t>
                          </m:r>
                          <m:r>
                            <a:rPr lang="en-US" sz="3600" b="1" i="1">
                              <a:latin typeface="Cambria Math" panose="02040503050406030204" pitchFamily="18" charset="0"/>
                            </a:rPr>
                            <m:t>𝒑</m:t>
                          </m:r>
                          <m:r>
                            <a:rPr lang="en-US" sz="3600" b="1" i="1">
                              <a:latin typeface="Cambria Math" panose="02040503050406030204" pitchFamily="18" charset="0"/>
                            </a:rPr>
                            <m:t>(</m:t>
                          </m:r>
                          <m:r>
                            <a:rPr lang="en-US" sz="3600" b="1" i="1">
                              <a:latin typeface="Cambria Math" panose="02040503050406030204" pitchFamily="18" charset="0"/>
                            </a:rPr>
                            <m:t>𝒛</m:t>
                          </m:r>
                          <m:r>
                            <a:rPr lang="en-US" sz="3600" b="1" i="1">
                              <a:latin typeface="Cambria Math" panose="02040503050406030204" pitchFamily="18" charset="0"/>
                            </a:rPr>
                            <m:t>|</m:t>
                          </m:r>
                          <m:r>
                            <a:rPr lang="en-US" sz="3600" b="1" i="1">
                              <a:latin typeface="Cambria Math" panose="02040503050406030204" pitchFamily="18" charset="0"/>
                            </a:rPr>
                            <m:t>𝒙</m:t>
                          </m:r>
                          <m:r>
                            <a:rPr lang="en-US" sz="3600" b="1" i="1">
                              <a:latin typeface="Cambria Math" panose="02040503050406030204" pitchFamily="18" charset="0"/>
                            </a:rPr>
                            <m:t>)</m:t>
                          </m:r>
                        </m:e>
                      </m:d>
                    </m:oMath>
                  </m:oMathPara>
                </a14:m>
                <a:endParaRPr lang="en-US" sz="3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872408" y="2169993"/>
                <a:ext cx="1172817" cy="646331"/>
              </a:xfrm>
              <a:prstGeom prst="rect">
                <a:avLst/>
              </a:prstGeom>
              <a:blipFill>
                <a:blip r:embed="rId4"/>
                <a:stretch>
                  <a:fillRect r="-252332"/>
                </a:stretch>
              </a:blipFill>
            </p:spPr>
            <p:txBody>
              <a:bodyPr/>
              <a:lstStyle/>
              <a:p>
                <a:r>
                  <a:rPr lang="he-IL">
                    <a:noFill/>
                  </a:rPr>
                  <a:t> </a:t>
                </a:r>
              </a:p>
            </p:txBody>
          </p:sp>
        </mc:Fallback>
      </mc:AlternateContent>
      <p:cxnSp>
        <p:nvCxnSpPr>
          <p:cNvPr id="19" name="Straight Connector 18"/>
          <p:cNvCxnSpPr/>
          <p:nvPr/>
        </p:nvCxnSpPr>
        <p:spPr>
          <a:xfrm>
            <a:off x="699052" y="3059424"/>
            <a:ext cx="4199283"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2872408" y="4222037"/>
                <a:ext cx="117281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L" sz="3600" b="1" i="1" smtClean="0">
                          <a:latin typeface="Cambria Math" panose="02040503050406030204" pitchFamily="18" charset="0"/>
                        </a:rPr>
                        <m:t>𝓛</m:t>
                      </m:r>
                      <m:r>
                        <a:rPr lang="en-US" sz="3600" b="1" i="1" smtClean="0">
                          <a:latin typeface="Cambria Math" panose="02040503050406030204" pitchFamily="18" charset="0"/>
                        </a:rPr>
                        <m:t>(</m:t>
                      </m:r>
                      <m:r>
                        <a:rPr lang="en-US" sz="3600" b="1" i="1" smtClean="0">
                          <a:latin typeface="Cambria Math" panose="02040503050406030204" pitchFamily="18" charset="0"/>
                        </a:rPr>
                        <m:t>𝝓</m:t>
                      </m:r>
                      <m:r>
                        <a:rPr lang="en-US" sz="3600" b="1" i="1" smtClean="0">
                          <a:latin typeface="Cambria Math" panose="02040503050406030204" pitchFamily="18" charset="0"/>
                        </a:rPr>
                        <m:t>)</m:t>
                      </m:r>
                    </m:oMath>
                  </m:oMathPara>
                </a14:m>
                <a:endParaRPr lang="en-US" sz="36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2872408" y="4222037"/>
                <a:ext cx="1172817" cy="646331"/>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407404" y="5968934"/>
                <a:ext cx="721966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1" i="1">
                              <a:latin typeface="Cambria Math" panose="02040503050406030204" pitchFamily="18" charset="0"/>
                            </a:rPr>
                          </m:ctrlPr>
                        </m:funcPr>
                        <m:fName>
                          <m:r>
                            <a:rPr lang="en-US" sz="3200" b="1">
                              <a:latin typeface="Cambria Math" panose="02040503050406030204" pitchFamily="18" charset="0"/>
                            </a:rPr>
                            <m:t>𝐥𝐨𝐠</m:t>
                          </m:r>
                        </m:fName>
                        <m:e>
                          <m:r>
                            <a:rPr lang="en-US" sz="3200" b="1" i="1">
                              <a:latin typeface="Cambria Math" panose="02040503050406030204" pitchFamily="18" charset="0"/>
                            </a:rPr>
                            <m:t>𝒑</m:t>
                          </m:r>
                          <m:r>
                            <a:rPr lang="en-US" sz="3200" b="1" i="1">
                              <a:latin typeface="Cambria Math" panose="02040503050406030204" pitchFamily="18" charset="0"/>
                            </a:rPr>
                            <m:t>(</m:t>
                          </m:r>
                          <m:r>
                            <a:rPr lang="en-US" sz="3200" b="1" i="1">
                              <a:latin typeface="Cambria Math" panose="02040503050406030204" pitchFamily="18" charset="0"/>
                            </a:rPr>
                            <m:t>𝒙</m:t>
                          </m:r>
                          <m:r>
                            <a:rPr lang="en-US" sz="3200" b="1" i="1">
                              <a:latin typeface="Cambria Math" panose="02040503050406030204" pitchFamily="18" charset="0"/>
                            </a:rPr>
                            <m:t>)</m:t>
                          </m:r>
                        </m:e>
                      </m:func>
                      <m:r>
                        <a:rPr lang="en-US" sz="3200" b="1" i="1" smtClean="0">
                          <a:latin typeface="Cambria Math" panose="02040503050406030204" pitchFamily="18" charset="0"/>
                        </a:rPr>
                        <m:t>=</m:t>
                      </m:r>
                      <m:r>
                        <a:rPr lang="en-US" sz="3200" b="1" i="1">
                          <a:latin typeface="Cambria Math" panose="02040503050406030204" pitchFamily="18" charset="0"/>
                        </a:rPr>
                        <m:t>𝑲𝑳</m:t>
                      </m:r>
                      <m:r>
                        <a:rPr lang="en-US" sz="3200" b="1" i="1">
                          <a:latin typeface="Cambria Math" panose="02040503050406030204" pitchFamily="18" charset="0"/>
                        </a:rPr>
                        <m:t>(</m:t>
                      </m:r>
                      <m:r>
                        <a:rPr lang="en-US" sz="3200" b="1" i="1">
                          <a:latin typeface="Cambria Math" panose="02040503050406030204" pitchFamily="18" charset="0"/>
                        </a:rPr>
                        <m:t>𝒒</m:t>
                      </m:r>
                      <m:r>
                        <a:rPr lang="en-US" sz="3200" b="1" i="1">
                          <a:latin typeface="Cambria Math" panose="02040503050406030204" pitchFamily="18" charset="0"/>
                        </a:rPr>
                        <m:t>(</m:t>
                      </m:r>
                      <m:r>
                        <a:rPr lang="en-US" sz="3200" b="1" i="1">
                          <a:latin typeface="Cambria Math" panose="02040503050406030204" pitchFamily="18" charset="0"/>
                        </a:rPr>
                        <m:t>𝒛</m:t>
                      </m:r>
                      <m:r>
                        <a:rPr lang="en-US" sz="3200" b="1" i="1">
                          <a:latin typeface="Cambria Math" panose="02040503050406030204" pitchFamily="18" charset="0"/>
                        </a:rPr>
                        <m:t>|</m:t>
                      </m:r>
                      <m:r>
                        <a:rPr lang="en-US" sz="3200" b="1" i="1">
                          <a:latin typeface="Cambria Math" panose="02040503050406030204" pitchFamily="18" charset="0"/>
                        </a:rPr>
                        <m:t>𝒙</m:t>
                      </m:r>
                      <m:r>
                        <a:rPr lang="en-US" sz="3200" b="1" i="1">
                          <a:latin typeface="Cambria Math" panose="02040503050406030204" pitchFamily="18" charset="0"/>
                        </a:rPr>
                        <m:t>)||</m:t>
                      </m:r>
                      <m:r>
                        <a:rPr lang="en-US" sz="3200" b="1" i="1">
                          <a:latin typeface="Cambria Math" panose="02040503050406030204" pitchFamily="18" charset="0"/>
                        </a:rPr>
                        <m:t>𝒑</m:t>
                      </m:r>
                      <m:d>
                        <m:dPr>
                          <m:ctrlPr>
                            <a:rPr lang="en-US" sz="3200" b="1" i="1">
                              <a:latin typeface="Cambria Math" panose="02040503050406030204" pitchFamily="18" charset="0"/>
                            </a:rPr>
                          </m:ctrlPr>
                        </m:dPr>
                        <m:e>
                          <m:r>
                            <a:rPr lang="en-US" sz="3200" b="1" i="1">
                              <a:latin typeface="Cambria Math" panose="02040503050406030204" pitchFamily="18" charset="0"/>
                            </a:rPr>
                            <m:t>𝒛</m:t>
                          </m:r>
                        </m:e>
                        <m:e>
                          <m:r>
                            <a:rPr lang="en-US" sz="3200" b="1" i="1">
                              <a:latin typeface="Cambria Math" panose="02040503050406030204" pitchFamily="18" charset="0"/>
                            </a:rPr>
                            <m:t>𝒙</m:t>
                          </m:r>
                        </m:e>
                      </m:d>
                      <m:r>
                        <a:rPr lang="en-US" sz="3200" b="1" i="1">
                          <a:latin typeface="Cambria Math" panose="02040503050406030204" pitchFamily="18" charset="0"/>
                        </a:rPr>
                        <m:t>)+</m:t>
                      </m:r>
                      <m:r>
                        <a:rPr lang="en-IL" sz="3200" b="1" i="1">
                          <a:latin typeface="Cambria Math" panose="02040503050406030204" pitchFamily="18" charset="0"/>
                        </a:rPr>
                        <m:t>𝓛</m:t>
                      </m:r>
                      <m:d>
                        <m:dPr>
                          <m:ctrlPr>
                            <a:rPr lang="en-US" sz="3200" b="1" i="1">
                              <a:latin typeface="Cambria Math" panose="02040503050406030204" pitchFamily="18" charset="0"/>
                            </a:rPr>
                          </m:ctrlPr>
                        </m:dPr>
                        <m:e>
                          <m:r>
                            <a:rPr lang="en-US" sz="3200" b="1" i="1">
                              <a:latin typeface="Cambria Math" panose="02040503050406030204" pitchFamily="18" charset="0"/>
                            </a:rPr>
                            <m:t>𝝓</m:t>
                          </m:r>
                        </m:e>
                      </m:d>
                    </m:oMath>
                  </m:oMathPara>
                </a14:m>
                <a:endParaRPr lang="he-IL" sz="3200" b="1" dirty="0"/>
              </a:p>
            </p:txBody>
          </p:sp>
        </mc:Choice>
        <mc:Fallback xmlns="">
          <p:sp>
            <p:nvSpPr>
              <p:cNvPr id="12" name="Rectangle 11"/>
              <p:cNvSpPr>
                <a:spLocks noRot="1" noChangeAspect="1" noMove="1" noResize="1" noEditPoints="1" noAdjustHandles="1" noChangeArrowheads="1" noChangeShapeType="1" noTextEdit="1"/>
              </p:cNvSpPr>
              <p:nvPr/>
            </p:nvSpPr>
            <p:spPr>
              <a:xfrm>
                <a:off x="2407404" y="5968934"/>
                <a:ext cx="7219669" cy="584775"/>
              </a:xfrm>
              <a:prstGeom prst="rect">
                <a:avLst/>
              </a:prstGeom>
              <a:blipFill>
                <a:blip r:embed="rId6"/>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540089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Evidence Lower BOund (ELBO)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825625"/>
                <a:ext cx="12192000"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IL" i="1" smtClean="0">
                          <a:latin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rPr>
                            <m:t>𝜙</m:t>
                          </m:r>
                        </m:e>
                      </m:d>
                      <m:r>
                        <a:rPr lang="en-US" b="0" i="0"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num>
                                <m:den>
                                  <m:r>
                                    <a:rPr lang="en-US" b="0" i="1" smtClean="0">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en>
                              </m:f>
                            </m:e>
                          </m:func>
                          <m:r>
                            <a:rPr lang="en-US" i="1">
                              <a:latin typeface="Cambria Math" panose="02040503050406030204" pitchFamily="18" charset="0"/>
                            </a:rPr>
                            <m:t>𝑑𝑧</m:t>
                          </m:r>
                        </m:e>
                      </m:nary>
                      <m:r>
                        <a:rPr lang="en-US" b="0" i="0"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rPr>
                                <m:t>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𝑧</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num>
                                <m:den>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e>
                          </m:func>
                        </m:e>
                      </m:nary>
                      <m:r>
                        <a:rPr lang="en-US" i="1">
                          <a:latin typeface="Cambria Math" panose="02040503050406030204" pitchFamily="18" charset="0"/>
                        </a:rPr>
                        <m:t>𝑑𝑧</m:t>
                      </m:r>
                    </m:oMath>
                  </m:oMathPara>
                </a14:m>
                <a:br>
                  <a:rPr lang="en-US" b="0" dirty="0"/>
                </a:br>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IL" i="1">
                          <a:latin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rPr>
                            <m:t>𝜙</m:t>
                          </m:r>
                        </m:e>
                      </m:d>
                      <m:r>
                        <a:rPr lang="en-US" b="0" i="1" smtClean="0">
                          <a:latin typeface="Cambria Math" panose="02040503050406030204" pitchFamily="18" charset="0"/>
                        </a:rPr>
                        <m:t>=</m:t>
                      </m:r>
                      <m:nary>
                        <m:naryPr>
                          <m:subHide m:val="on"/>
                          <m:supHide m:val="on"/>
                          <m:ctrlPr>
                            <a:rPr lang="en-US" i="1">
                              <a:latin typeface="Cambria Math" panose="02040503050406030204" pitchFamily="18" charset="0"/>
                            </a:rPr>
                          </m:ctrlPr>
                        </m:naryPr>
                        <m:sub/>
                        <m:sup/>
                        <m:e>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𝑧</m:t>
                                      </m:r>
                                    </m:e>
                                  </m:d>
                                </m:e>
                              </m:func>
                            </m:e>
                          </m:d>
                        </m:e>
                      </m:nary>
                      <m:r>
                        <a:rPr lang="en-US" i="1">
                          <a:latin typeface="Cambria Math" panose="02040503050406030204" pitchFamily="18" charset="0"/>
                        </a:rPr>
                        <m:t>𝑑𝑧</m:t>
                      </m:r>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IL" sz="4000" b="1" i="1">
                          <a:latin typeface="Cambria Math" panose="02040503050406030204" pitchFamily="18" charset="0"/>
                        </a:rPr>
                        <m:t>𝓛</m:t>
                      </m:r>
                      <m:d>
                        <m:dPr>
                          <m:ctrlPr>
                            <a:rPr lang="en-US" sz="4000" b="1" i="1">
                              <a:latin typeface="Cambria Math" panose="02040503050406030204" pitchFamily="18" charset="0"/>
                            </a:rPr>
                          </m:ctrlPr>
                        </m:dPr>
                        <m:e>
                          <m:r>
                            <a:rPr lang="en-US" sz="4000" b="1" i="1">
                              <a:latin typeface="Cambria Math" panose="02040503050406030204" pitchFamily="18" charset="0"/>
                            </a:rPr>
                            <m:t>𝝓</m:t>
                          </m:r>
                        </m:e>
                      </m:d>
                      <m:r>
                        <a:rPr lang="en-US" sz="4000" b="1" i="1" smtClean="0">
                          <a:latin typeface="Cambria Math" panose="02040503050406030204" pitchFamily="18" charset="0"/>
                        </a:rPr>
                        <m:t>=−</m:t>
                      </m:r>
                      <m:r>
                        <a:rPr lang="en-US" sz="4000" b="1" i="1" smtClean="0">
                          <a:latin typeface="Cambria Math" panose="02040503050406030204" pitchFamily="18" charset="0"/>
                        </a:rPr>
                        <m:t>𝑲𝑳</m:t>
                      </m:r>
                      <m:d>
                        <m:dPr>
                          <m:ctrlPr>
                            <a:rPr lang="en-US" sz="4000" b="1" i="1" smtClean="0">
                              <a:latin typeface="Cambria Math" panose="02040503050406030204" pitchFamily="18" charset="0"/>
                            </a:rPr>
                          </m:ctrlPr>
                        </m:dPr>
                        <m:e>
                          <m:r>
                            <a:rPr lang="en-US" sz="4000" b="1" i="1" smtClean="0">
                              <a:latin typeface="Cambria Math" panose="02040503050406030204" pitchFamily="18" charset="0"/>
                            </a:rPr>
                            <m:t>𝒒</m:t>
                          </m:r>
                          <m:d>
                            <m:dPr>
                              <m:ctrlPr>
                                <a:rPr lang="en-US" sz="4000" b="1" i="1" smtClean="0">
                                  <a:latin typeface="Cambria Math" panose="02040503050406030204" pitchFamily="18" charset="0"/>
                                </a:rPr>
                              </m:ctrlPr>
                            </m:dPr>
                            <m:e>
                              <m:r>
                                <a:rPr lang="en-US" sz="4000" b="1" i="1" smtClean="0">
                                  <a:latin typeface="Cambria Math" panose="02040503050406030204" pitchFamily="18" charset="0"/>
                                </a:rPr>
                                <m:t>𝒛</m:t>
                              </m:r>
                            </m:e>
                            <m:e>
                              <m:r>
                                <a:rPr lang="en-US" sz="4000" b="1" i="1" smtClean="0">
                                  <a:latin typeface="Cambria Math" panose="02040503050406030204" pitchFamily="18" charset="0"/>
                                </a:rPr>
                                <m:t>𝒙</m:t>
                              </m:r>
                            </m:e>
                          </m:d>
                          <m:r>
                            <a:rPr lang="en-US" sz="4000" b="1" i="1" smtClean="0">
                              <a:latin typeface="Cambria Math" panose="02040503050406030204" pitchFamily="18" charset="0"/>
                            </a:rPr>
                            <m:t>||</m:t>
                          </m:r>
                          <m:r>
                            <a:rPr lang="en-US" sz="4000" b="1" i="1" smtClean="0">
                              <a:latin typeface="Cambria Math" panose="02040503050406030204" pitchFamily="18" charset="0"/>
                            </a:rPr>
                            <m:t>𝒑</m:t>
                          </m:r>
                          <m:r>
                            <a:rPr lang="en-US" sz="4000" b="1" i="1" smtClean="0">
                              <a:latin typeface="Cambria Math" panose="02040503050406030204" pitchFamily="18" charset="0"/>
                            </a:rPr>
                            <m:t>(</m:t>
                          </m:r>
                          <m:r>
                            <a:rPr lang="en-US" sz="4000" b="1" i="1" smtClean="0">
                              <a:latin typeface="Cambria Math" panose="02040503050406030204" pitchFamily="18" charset="0"/>
                            </a:rPr>
                            <m:t>𝒛</m:t>
                          </m:r>
                          <m:r>
                            <a:rPr lang="en-US" sz="4000" b="1" i="1" smtClean="0">
                              <a:latin typeface="Cambria Math" panose="02040503050406030204" pitchFamily="18" charset="0"/>
                            </a:rPr>
                            <m:t>)</m:t>
                          </m:r>
                        </m:e>
                      </m:d>
                      <m:r>
                        <a:rPr lang="en-US" sz="4000" b="1" i="0" smtClean="0">
                          <a:latin typeface="Cambria Math" panose="02040503050406030204" pitchFamily="18" charset="0"/>
                        </a:rPr>
                        <m:t>+</m:t>
                      </m:r>
                      <m:sSub>
                        <m:sSubPr>
                          <m:ctrlPr>
                            <a:rPr lang="en-US" sz="4000" b="1" i="1" smtClean="0">
                              <a:latin typeface="Cambria Math" panose="02040503050406030204" pitchFamily="18" charset="0"/>
                            </a:rPr>
                          </m:ctrlPr>
                        </m:sSubPr>
                        <m:e>
                          <m:r>
                            <a:rPr lang="en-US" sz="4000" b="1" i="0" smtClean="0">
                              <a:latin typeface="Cambria Math" panose="02040503050406030204" pitchFamily="18" charset="0"/>
                            </a:rPr>
                            <m:t>𝐄</m:t>
                          </m:r>
                        </m:e>
                        <m:sub>
                          <m:r>
                            <a:rPr lang="en-US" sz="4000" b="1" i="1" smtClean="0">
                              <a:latin typeface="Cambria Math" panose="02040503050406030204" pitchFamily="18" charset="0"/>
                            </a:rPr>
                            <m:t>𝒒</m:t>
                          </m:r>
                          <m:r>
                            <a:rPr lang="en-US" sz="4000" b="1" i="1" smtClean="0">
                              <a:latin typeface="Cambria Math" panose="02040503050406030204" pitchFamily="18" charset="0"/>
                            </a:rPr>
                            <m:t>(</m:t>
                          </m:r>
                          <m:r>
                            <a:rPr lang="en-US" sz="4000" b="1" i="1" smtClean="0">
                              <a:latin typeface="Cambria Math" panose="02040503050406030204" pitchFamily="18" charset="0"/>
                            </a:rPr>
                            <m:t>𝒛</m:t>
                          </m:r>
                          <m:r>
                            <a:rPr lang="en-US" sz="4000" b="1" i="1" smtClean="0">
                              <a:latin typeface="Cambria Math" panose="02040503050406030204" pitchFamily="18" charset="0"/>
                            </a:rPr>
                            <m:t>|</m:t>
                          </m:r>
                          <m:r>
                            <a:rPr lang="en-US" sz="4000" b="1" i="1" smtClean="0">
                              <a:latin typeface="Cambria Math" panose="02040503050406030204" pitchFamily="18" charset="0"/>
                            </a:rPr>
                            <m:t>𝒙</m:t>
                          </m:r>
                          <m:r>
                            <a:rPr lang="en-US" sz="4000" b="1" i="1" smtClean="0">
                              <a:latin typeface="Cambria Math" panose="02040503050406030204" pitchFamily="18" charset="0"/>
                            </a:rPr>
                            <m:t>)</m:t>
                          </m:r>
                        </m:sub>
                      </m:sSub>
                      <m:d>
                        <m:dPr>
                          <m:begChr m:val="["/>
                          <m:endChr m:val="]"/>
                          <m:ctrlPr>
                            <a:rPr lang="en-US" sz="4000" b="1" i="1" smtClean="0">
                              <a:latin typeface="Cambria Math" panose="02040503050406030204" pitchFamily="18" charset="0"/>
                            </a:rPr>
                          </m:ctrlPr>
                        </m:dPr>
                        <m:e>
                          <m:func>
                            <m:funcPr>
                              <m:ctrlPr>
                                <a:rPr lang="en-US" sz="4000" b="1" i="1">
                                  <a:latin typeface="Cambria Math" panose="02040503050406030204" pitchFamily="18" charset="0"/>
                                </a:rPr>
                              </m:ctrlPr>
                            </m:funcPr>
                            <m:fName>
                              <m:r>
                                <a:rPr lang="en-US" sz="4000" b="1" i="1">
                                  <a:latin typeface="Cambria Math" panose="02040503050406030204" pitchFamily="18" charset="0"/>
                                </a:rPr>
                                <m:t>𝒍𝒐𝒈</m:t>
                              </m:r>
                            </m:fName>
                            <m:e>
                              <m:r>
                                <a:rPr lang="en-US" sz="4000" b="1" i="1">
                                  <a:latin typeface="Cambria Math" panose="02040503050406030204" pitchFamily="18" charset="0"/>
                                </a:rPr>
                                <m:t>𝒑</m:t>
                              </m:r>
                              <m:d>
                                <m:dPr>
                                  <m:ctrlPr>
                                    <a:rPr lang="en-US" sz="4000" b="1" i="1">
                                      <a:latin typeface="Cambria Math" panose="02040503050406030204" pitchFamily="18" charset="0"/>
                                    </a:rPr>
                                  </m:ctrlPr>
                                </m:dPr>
                                <m:e>
                                  <m:r>
                                    <a:rPr lang="en-US" sz="4000" b="1" i="1">
                                      <a:latin typeface="Cambria Math" panose="02040503050406030204" pitchFamily="18" charset="0"/>
                                    </a:rPr>
                                    <m:t>𝒙</m:t>
                                  </m:r>
                                </m:e>
                                <m:e>
                                  <m:r>
                                    <a:rPr lang="en-US" sz="4000" b="1" i="1">
                                      <a:latin typeface="Cambria Math" panose="02040503050406030204" pitchFamily="18" charset="0"/>
                                    </a:rPr>
                                    <m:t>𝒛</m:t>
                                  </m:r>
                                </m:e>
                              </m:d>
                            </m:e>
                          </m:func>
                        </m:e>
                      </m:d>
                    </m:oMath>
                  </m:oMathPara>
                </a14:m>
                <a:endParaRPr lang="en-US" sz="40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825625"/>
                <a:ext cx="12192000" cy="4351338"/>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1367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910850"/>
                <a:ext cx="12192000" cy="4351338"/>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𝑲𝑳</m:t>
                      </m:r>
                      <m:r>
                        <a:rPr lang="en-US" b="1" i="1" smtClean="0">
                          <a:latin typeface="Cambria Math" panose="02040503050406030204" pitchFamily="18" charset="0"/>
                        </a:rPr>
                        <m:t>(</m:t>
                      </m:r>
                      <m:r>
                        <a:rPr lang="en-US" b="1" i="1" smtClean="0">
                          <a:latin typeface="Cambria Math" panose="02040503050406030204" pitchFamily="18" charset="0"/>
                        </a:rPr>
                        <m:t>𝒒</m:t>
                      </m:r>
                      <m:r>
                        <a:rPr lang="en-US" b="1" i="1" smtClean="0">
                          <a:latin typeface="Cambria Math" panose="02040503050406030204" pitchFamily="18" charset="0"/>
                        </a:rPr>
                        <m:t>(</m:t>
                      </m:r>
                      <m:r>
                        <a:rPr lang="en-US" b="1" i="1" smtClean="0">
                          <a:latin typeface="Cambria Math" panose="02040503050406030204" pitchFamily="18" charset="0"/>
                        </a:rPr>
                        <m:t>𝒛</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 |</m:t>
                      </m:r>
                      <m:d>
                        <m:dPr>
                          <m:begChr m:val="|"/>
                          <m:ctrlPr>
                            <a:rPr lang="en-US" b="1" i="1">
                              <a:latin typeface="Cambria Math" panose="02040503050406030204" pitchFamily="18" charset="0"/>
                            </a:rPr>
                          </m:ctrlPr>
                        </m:dPr>
                        <m:e>
                          <m:r>
                            <a:rPr lang="en-US" b="1" i="1">
                              <a:latin typeface="Cambria Math" panose="02040503050406030204" pitchFamily="18" charset="0"/>
                            </a:rPr>
                            <m:t> </m:t>
                          </m:r>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𝒛</m:t>
                          </m:r>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e>
                      </m:d>
                      <m:r>
                        <a:rPr lang="en-US" b="1" i="1">
                          <a:latin typeface="Cambria Math" panose="02040503050406030204" pitchFamily="18" charset="0"/>
                        </a:rPr>
                        <m:t>=−</m:t>
                      </m:r>
                      <m:r>
                        <a:rPr lang="en-IL" b="1" i="1">
                          <a:latin typeface="Cambria Math" panose="02040503050406030204" pitchFamily="18" charset="0"/>
                        </a:rPr>
                        <m:t>𝓛</m:t>
                      </m:r>
                      <m:d>
                        <m:dPr>
                          <m:ctrlPr>
                            <a:rPr lang="en-US" b="1" i="1">
                              <a:latin typeface="Cambria Math" panose="02040503050406030204" pitchFamily="18" charset="0"/>
                            </a:rPr>
                          </m:ctrlPr>
                        </m:dPr>
                        <m:e>
                          <m:r>
                            <a:rPr lang="en-US" b="1" i="1">
                              <a:latin typeface="Cambria Math" panose="02040503050406030204" pitchFamily="18" charset="0"/>
                            </a:rPr>
                            <m:t>𝝓</m:t>
                          </m:r>
                        </m:e>
                      </m:d>
                      <m:r>
                        <a:rPr lang="en-US" b="1" i="1">
                          <a:latin typeface="Cambria Math" panose="02040503050406030204" pitchFamily="18" charset="0"/>
                        </a:rPr>
                        <m:t>+</m:t>
                      </m:r>
                      <m:func>
                        <m:funcPr>
                          <m:ctrlPr>
                            <a:rPr lang="en-US" b="1" i="1">
                              <a:latin typeface="Cambria Math" panose="02040503050406030204" pitchFamily="18" charset="0"/>
                            </a:rPr>
                          </m:ctrlPr>
                        </m:funcPr>
                        <m:fName>
                          <m:r>
                            <a:rPr lang="en-US" b="1">
                              <a:latin typeface="Cambria Math" panose="02040503050406030204" pitchFamily="18" charset="0"/>
                            </a:rPr>
                            <m:t>𝐥𝐨𝐠</m:t>
                          </m:r>
                        </m:fName>
                        <m:e>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e>
                      </m:func>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IL" b="1" i="1">
                          <a:latin typeface="Cambria Math" panose="02040503050406030204" pitchFamily="18" charset="0"/>
                        </a:rPr>
                        <m:t>𝓛</m:t>
                      </m:r>
                      <m:d>
                        <m:dPr>
                          <m:ctrlPr>
                            <a:rPr lang="en-US" b="1" i="1">
                              <a:latin typeface="Cambria Math" panose="02040503050406030204" pitchFamily="18" charset="0"/>
                            </a:rPr>
                          </m:ctrlPr>
                        </m:dPr>
                        <m:e>
                          <m:r>
                            <a:rPr lang="en-US" b="1" i="1">
                              <a:latin typeface="Cambria Math" panose="02040503050406030204" pitchFamily="18" charset="0"/>
                            </a:rPr>
                            <m:t>𝝓</m:t>
                          </m:r>
                        </m:e>
                      </m:d>
                      <m:r>
                        <a:rPr lang="en-US" b="1" i="1">
                          <a:latin typeface="Cambria Math" panose="02040503050406030204" pitchFamily="18" charset="0"/>
                        </a:rPr>
                        <m:t>=−</m:t>
                      </m:r>
                      <m:r>
                        <a:rPr lang="en-US" b="1" i="1">
                          <a:latin typeface="Cambria Math" panose="02040503050406030204" pitchFamily="18" charset="0"/>
                        </a:rPr>
                        <m:t>𝑲𝑳</m:t>
                      </m:r>
                      <m:d>
                        <m:dPr>
                          <m:ctrlPr>
                            <a:rPr lang="en-US" b="1" i="1">
                              <a:latin typeface="Cambria Math" panose="02040503050406030204" pitchFamily="18" charset="0"/>
                            </a:rPr>
                          </m:ctrlPr>
                        </m:dPr>
                        <m:e>
                          <m:r>
                            <a:rPr lang="en-US" b="1" i="1">
                              <a:latin typeface="Cambria Math" panose="02040503050406030204" pitchFamily="18" charset="0"/>
                            </a:rPr>
                            <m:t>𝒒</m:t>
                          </m:r>
                          <m:d>
                            <m:dPr>
                              <m:ctrlPr>
                                <a:rPr lang="en-US" b="1" i="1">
                                  <a:latin typeface="Cambria Math" panose="02040503050406030204" pitchFamily="18" charset="0"/>
                                </a:rPr>
                              </m:ctrlPr>
                            </m:dPr>
                            <m:e>
                              <m:r>
                                <a:rPr lang="en-US" b="1" i="1">
                                  <a:latin typeface="Cambria Math" panose="02040503050406030204" pitchFamily="18" charset="0"/>
                                </a:rPr>
                                <m:t>𝒛</m:t>
                              </m:r>
                            </m:e>
                            <m:e>
                              <m:r>
                                <a:rPr lang="en-US" b="1" i="1">
                                  <a:latin typeface="Cambria Math" panose="02040503050406030204" pitchFamily="18" charset="0"/>
                                </a:rPr>
                                <m:t>𝒙</m:t>
                              </m:r>
                            </m:e>
                          </m:d>
                          <m:r>
                            <a:rPr lang="en-US" b="1" i="1">
                              <a:latin typeface="Cambria Math" panose="02040503050406030204" pitchFamily="18" charset="0"/>
                            </a:rPr>
                            <m:t>||</m:t>
                          </m:r>
                          <m:r>
                            <a:rPr lang="en-US" b="1" i="1">
                              <a:latin typeface="Cambria Math" panose="02040503050406030204" pitchFamily="18" charset="0"/>
                            </a:rPr>
                            <m:t>𝒑</m:t>
                          </m:r>
                          <m:r>
                            <a:rPr lang="en-US" b="1" i="1">
                              <a:latin typeface="Cambria Math" panose="02040503050406030204" pitchFamily="18" charset="0"/>
                            </a:rPr>
                            <m:t>(</m:t>
                          </m:r>
                          <m:r>
                            <a:rPr lang="en-US" b="1" i="1">
                              <a:latin typeface="Cambria Math" panose="02040503050406030204" pitchFamily="18" charset="0"/>
                            </a:rPr>
                            <m:t>𝒛</m:t>
                          </m:r>
                          <m:r>
                            <a:rPr lang="en-US" b="1" i="1">
                              <a:latin typeface="Cambria Math" panose="02040503050406030204" pitchFamily="18" charset="0"/>
                            </a:rPr>
                            <m:t>)</m:t>
                          </m:r>
                        </m:e>
                      </m:d>
                      <m:r>
                        <a:rPr lang="en-US" b="1">
                          <a:latin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𝐄</m:t>
                          </m:r>
                        </m:e>
                        <m:sub>
                          <m:r>
                            <a:rPr lang="en-US" b="1" i="1" smtClean="0">
                              <a:latin typeface="Cambria Math" panose="02040503050406030204" pitchFamily="18" charset="0"/>
                            </a:rPr>
                            <m:t>𝒛</m:t>
                          </m:r>
                          <m:r>
                            <a:rPr lang="en-US" b="1" i="1" smtClean="0">
                              <a:latin typeface="Cambria Math" panose="02040503050406030204" pitchFamily="18" charset="0"/>
                            </a:rPr>
                            <m:t>~</m:t>
                          </m:r>
                          <m:r>
                            <a:rPr lang="en-US" b="1" i="1">
                              <a:latin typeface="Cambria Math" panose="02040503050406030204" pitchFamily="18" charset="0"/>
                            </a:rPr>
                            <m:t>𝒒</m:t>
                          </m:r>
                          <m:r>
                            <a:rPr lang="en-US" b="1" i="1" smtClean="0">
                              <a:latin typeface="Cambria Math" panose="02040503050406030204" pitchFamily="18" charset="0"/>
                            </a:rPr>
                            <m:t>(</m:t>
                          </m:r>
                          <m:r>
                            <a:rPr lang="en-US" b="1" i="1" smtClean="0">
                              <a:latin typeface="Cambria Math" panose="02040503050406030204" pitchFamily="18" charset="0"/>
                            </a:rPr>
                            <m:t>𝒛</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sub>
                      </m:sSub>
                      <m:d>
                        <m:dPr>
                          <m:begChr m:val="["/>
                          <m:endChr m:val="]"/>
                          <m:ctrlPr>
                            <a:rPr lang="en-US" b="1" i="1">
                              <a:latin typeface="Cambria Math" panose="02040503050406030204" pitchFamily="18" charset="0"/>
                            </a:rPr>
                          </m:ctrlPr>
                        </m:dPr>
                        <m:e>
                          <m:func>
                            <m:funcPr>
                              <m:ctrlPr>
                                <a:rPr lang="en-US" b="1" i="1">
                                  <a:latin typeface="Cambria Math" panose="02040503050406030204" pitchFamily="18" charset="0"/>
                                </a:rPr>
                              </m:ctrlPr>
                            </m:funcPr>
                            <m:fName>
                              <m:r>
                                <a:rPr lang="en-US" b="1" i="1">
                                  <a:latin typeface="Cambria Math" panose="02040503050406030204" pitchFamily="18" charset="0"/>
                                </a:rPr>
                                <m:t>𝒍𝒐𝒈</m:t>
                              </m:r>
                            </m:fName>
                            <m:e>
                              <m:r>
                                <a:rPr lang="en-US" b="1" i="1">
                                  <a:latin typeface="Cambria Math" panose="02040503050406030204" pitchFamily="18" charset="0"/>
                                </a:rPr>
                                <m:t>𝒑</m:t>
                              </m:r>
                              <m:d>
                                <m:dPr>
                                  <m:ctrlPr>
                                    <a:rPr lang="en-US" b="1" i="1">
                                      <a:latin typeface="Cambria Math" panose="02040503050406030204" pitchFamily="18" charset="0"/>
                                    </a:rPr>
                                  </m:ctrlPr>
                                </m:dPr>
                                <m:e>
                                  <m:r>
                                    <a:rPr lang="en-US" b="1" i="1">
                                      <a:latin typeface="Cambria Math" panose="02040503050406030204" pitchFamily="18" charset="0"/>
                                    </a:rPr>
                                    <m:t>𝒙</m:t>
                                  </m:r>
                                </m:e>
                                <m:e>
                                  <m:r>
                                    <a:rPr lang="en-US" b="1" i="1">
                                      <a:latin typeface="Cambria Math" panose="02040503050406030204" pitchFamily="18" charset="0"/>
                                    </a:rPr>
                                    <m:t>𝒛</m:t>
                                  </m:r>
                                </m:e>
                              </m:d>
                            </m:e>
                          </m:func>
                        </m:e>
                      </m:d>
                    </m:oMath>
                  </m:oMathPara>
                </a14:m>
                <a:endParaRPr lang="en-US" b="1" dirty="0"/>
              </a:p>
              <a:p>
                <a:pPr marL="0" indent="0">
                  <a:buNone/>
                </a:pPr>
                <a:endParaRPr lang="en-US" b="1" dirty="0"/>
              </a:p>
              <a:p>
                <a:pPr marL="0" indent="0">
                  <a:buNone/>
                </a:pPr>
                <a:endParaRPr lang="en-US" b="1" dirty="0"/>
              </a:p>
              <a:p>
                <a:pPr marL="0" indent="0">
                  <a:buNone/>
                </a:pPr>
                <a:endParaRPr lang="en-US" b="1" dirty="0"/>
              </a:p>
              <a:p>
                <a:pPr marL="0" indent="0">
                  <a:buNone/>
                </a:pPr>
                <a14:m>
                  <m:oMathPara xmlns:m="http://schemas.openxmlformats.org/officeDocument/2006/math">
                    <m:oMathParaPr>
                      <m:jc m:val="centerGroup"/>
                    </m:oMathParaPr>
                    <m:oMath xmlns:m="http://schemas.openxmlformats.org/officeDocument/2006/math">
                      <m:func>
                        <m:funcPr>
                          <m:ctrlPr>
                            <a:rPr lang="en-US" sz="4000" b="1" i="1">
                              <a:latin typeface="Cambria Math" panose="02040503050406030204" pitchFamily="18" charset="0"/>
                            </a:rPr>
                          </m:ctrlPr>
                        </m:funcPr>
                        <m:fName>
                          <m:r>
                            <a:rPr lang="en-US" sz="4000" b="1">
                              <a:latin typeface="Cambria Math" panose="02040503050406030204" pitchFamily="18" charset="0"/>
                            </a:rPr>
                            <m:t>𝐥𝐨𝐠</m:t>
                          </m:r>
                        </m:fName>
                        <m:e>
                          <m:r>
                            <a:rPr lang="en-US" sz="4000" b="1" i="1">
                              <a:latin typeface="Cambria Math" panose="02040503050406030204" pitchFamily="18" charset="0"/>
                            </a:rPr>
                            <m:t>𝒑</m:t>
                          </m:r>
                          <m:d>
                            <m:dPr>
                              <m:ctrlPr>
                                <a:rPr lang="en-US" sz="4000" b="1" i="1">
                                  <a:latin typeface="Cambria Math" panose="02040503050406030204" pitchFamily="18" charset="0"/>
                                </a:rPr>
                              </m:ctrlPr>
                            </m:dPr>
                            <m:e>
                              <m:r>
                                <a:rPr lang="en-US" sz="4000" b="1" i="1">
                                  <a:latin typeface="Cambria Math" panose="02040503050406030204" pitchFamily="18" charset="0"/>
                                </a:rPr>
                                <m:t>𝒙</m:t>
                              </m:r>
                            </m:e>
                          </m:d>
                          <m:r>
                            <a:rPr lang="en-US" sz="4000" b="0" i="0" smtClean="0">
                              <a:latin typeface="Cambria Math" panose="02040503050406030204" pitchFamily="18" charset="0"/>
                            </a:rPr>
                            <m:t>−</m:t>
                          </m:r>
                          <m:r>
                            <a:rPr lang="en-US" sz="4000" b="1" i="1">
                              <a:latin typeface="Cambria Math" panose="02040503050406030204" pitchFamily="18" charset="0"/>
                            </a:rPr>
                            <m:t>𝑲𝑳</m:t>
                          </m:r>
                          <m:r>
                            <a:rPr lang="en-US" sz="4000" b="1" i="1">
                              <a:latin typeface="Cambria Math" panose="02040503050406030204" pitchFamily="18" charset="0"/>
                            </a:rPr>
                            <m:t>(</m:t>
                          </m:r>
                          <m:r>
                            <a:rPr lang="en-US" sz="4000" b="1" i="1">
                              <a:latin typeface="Cambria Math" panose="02040503050406030204" pitchFamily="18" charset="0"/>
                            </a:rPr>
                            <m:t>𝒒</m:t>
                          </m:r>
                          <m:r>
                            <a:rPr lang="en-US" sz="4000" b="1" i="1">
                              <a:latin typeface="Cambria Math" panose="02040503050406030204" pitchFamily="18" charset="0"/>
                            </a:rPr>
                            <m:t>(</m:t>
                          </m:r>
                          <m:r>
                            <a:rPr lang="en-US" sz="4000" b="1" i="1">
                              <a:latin typeface="Cambria Math" panose="02040503050406030204" pitchFamily="18" charset="0"/>
                            </a:rPr>
                            <m:t>𝒛</m:t>
                          </m:r>
                          <m:r>
                            <a:rPr lang="en-US" sz="4000" b="1" i="1">
                              <a:latin typeface="Cambria Math" panose="02040503050406030204" pitchFamily="18" charset="0"/>
                            </a:rPr>
                            <m:t>|</m:t>
                          </m:r>
                          <m:r>
                            <a:rPr lang="en-US" sz="4000" b="1" i="1">
                              <a:latin typeface="Cambria Math" panose="02040503050406030204" pitchFamily="18" charset="0"/>
                            </a:rPr>
                            <m:t>𝒙</m:t>
                          </m:r>
                          <m:r>
                            <a:rPr lang="en-US" sz="4000" b="1" i="1">
                              <a:latin typeface="Cambria Math" panose="02040503050406030204" pitchFamily="18" charset="0"/>
                            </a:rPr>
                            <m:t>) |</m:t>
                          </m:r>
                          <m:d>
                            <m:dPr>
                              <m:begChr m:val="|"/>
                              <m:ctrlPr>
                                <a:rPr lang="en-US" sz="4000" b="1" i="1">
                                  <a:latin typeface="Cambria Math" panose="02040503050406030204" pitchFamily="18" charset="0"/>
                                </a:rPr>
                              </m:ctrlPr>
                            </m:dPr>
                            <m:e>
                              <m:r>
                                <a:rPr lang="en-US" sz="4000" b="1" i="1">
                                  <a:latin typeface="Cambria Math" panose="02040503050406030204" pitchFamily="18" charset="0"/>
                                </a:rPr>
                                <m:t> </m:t>
                              </m:r>
                              <m:r>
                                <a:rPr lang="en-US" sz="4000" b="1" i="1">
                                  <a:latin typeface="Cambria Math" panose="02040503050406030204" pitchFamily="18" charset="0"/>
                                </a:rPr>
                                <m:t>𝒑</m:t>
                              </m:r>
                              <m:r>
                                <a:rPr lang="en-US" sz="4000" b="1" i="1">
                                  <a:latin typeface="Cambria Math" panose="02040503050406030204" pitchFamily="18" charset="0"/>
                                </a:rPr>
                                <m:t>(</m:t>
                              </m:r>
                              <m:r>
                                <a:rPr lang="en-US" sz="4000" b="1" i="1">
                                  <a:latin typeface="Cambria Math" panose="02040503050406030204" pitchFamily="18" charset="0"/>
                                </a:rPr>
                                <m:t>𝒛</m:t>
                              </m:r>
                              <m:r>
                                <a:rPr lang="en-US" sz="4000" b="1" i="1">
                                  <a:latin typeface="Cambria Math" panose="02040503050406030204" pitchFamily="18" charset="0"/>
                                </a:rPr>
                                <m:t>|</m:t>
                              </m:r>
                              <m:r>
                                <a:rPr lang="en-US" sz="4000" b="1" i="1">
                                  <a:latin typeface="Cambria Math" panose="02040503050406030204" pitchFamily="18" charset="0"/>
                                </a:rPr>
                                <m:t>𝒙</m:t>
                              </m:r>
                              <m:r>
                                <a:rPr lang="en-US" sz="4000" b="1" i="1">
                                  <a:latin typeface="Cambria Math" panose="02040503050406030204" pitchFamily="18" charset="0"/>
                                </a:rPr>
                                <m:t>)</m:t>
                              </m:r>
                            </m:e>
                          </m:d>
                        </m:e>
                      </m:func>
                      <m:r>
                        <a:rPr lang="en-US" sz="4000" b="1" i="1">
                          <a:latin typeface="Cambria Math" panose="02040503050406030204" pitchFamily="18" charset="0"/>
                        </a:rPr>
                        <m:t>=</m:t>
                      </m:r>
                    </m:oMath>
                  </m:oMathPara>
                </a14:m>
                <a:endParaRPr lang="en-US" sz="4000"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000" b="1" i="1">
                              <a:latin typeface="Cambria Math" panose="02040503050406030204" pitchFamily="18" charset="0"/>
                            </a:rPr>
                          </m:ctrlPr>
                        </m:sSubPr>
                        <m:e>
                          <m:r>
                            <a:rPr lang="en-US" sz="4000" b="1">
                              <a:latin typeface="Cambria Math" panose="02040503050406030204" pitchFamily="18" charset="0"/>
                            </a:rPr>
                            <m:t>𝐄</m:t>
                          </m:r>
                        </m:e>
                        <m:sub>
                          <m:r>
                            <a:rPr lang="en-US" sz="4000" b="1" i="1">
                              <a:latin typeface="Cambria Math" panose="02040503050406030204" pitchFamily="18" charset="0"/>
                            </a:rPr>
                            <m:t>𝒛</m:t>
                          </m:r>
                          <m:r>
                            <a:rPr lang="en-US" sz="4000" b="1" i="1">
                              <a:latin typeface="Cambria Math" panose="02040503050406030204" pitchFamily="18" charset="0"/>
                            </a:rPr>
                            <m:t>~</m:t>
                          </m:r>
                          <m:r>
                            <a:rPr lang="en-US" sz="4000" b="1" i="1">
                              <a:latin typeface="Cambria Math" panose="02040503050406030204" pitchFamily="18" charset="0"/>
                            </a:rPr>
                            <m:t>𝒒</m:t>
                          </m:r>
                          <m:r>
                            <a:rPr lang="en-US" sz="4000" b="1" i="1">
                              <a:latin typeface="Cambria Math" panose="02040503050406030204" pitchFamily="18" charset="0"/>
                            </a:rPr>
                            <m:t>(</m:t>
                          </m:r>
                          <m:r>
                            <a:rPr lang="en-US" sz="4000" b="1" i="1">
                              <a:latin typeface="Cambria Math" panose="02040503050406030204" pitchFamily="18" charset="0"/>
                            </a:rPr>
                            <m:t>𝒛</m:t>
                          </m:r>
                          <m:r>
                            <a:rPr lang="en-US" sz="4000" b="1" i="1">
                              <a:latin typeface="Cambria Math" panose="02040503050406030204" pitchFamily="18" charset="0"/>
                            </a:rPr>
                            <m:t>|</m:t>
                          </m:r>
                          <m:r>
                            <a:rPr lang="en-US" sz="4000" b="1" i="1">
                              <a:latin typeface="Cambria Math" panose="02040503050406030204" pitchFamily="18" charset="0"/>
                            </a:rPr>
                            <m:t>𝒙</m:t>
                          </m:r>
                          <m:r>
                            <a:rPr lang="en-US" sz="4000" b="1" i="1">
                              <a:latin typeface="Cambria Math" panose="02040503050406030204" pitchFamily="18" charset="0"/>
                            </a:rPr>
                            <m:t>)</m:t>
                          </m:r>
                        </m:sub>
                      </m:sSub>
                      <m:d>
                        <m:dPr>
                          <m:begChr m:val="["/>
                          <m:endChr m:val="]"/>
                          <m:ctrlPr>
                            <a:rPr lang="en-US" sz="4000" b="1" i="1">
                              <a:latin typeface="Cambria Math" panose="02040503050406030204" pitchFamily="18" charset="0"/>
                            </a:rPr>
                          </m:ctrlPr>
                        </m:dPr>
                        <m:e>
                          <m:func>
                            <m:funcPr>
                              <m:ctrlPr>
                                <a:rPr lang="en-US" sz="4000" b="1" i="1">
                                  <a:latin typeface="Cambria Math" panose="02040503050406030204" pitchFamily="18" charset="0"/>
                                </a:rPr>
                              </m:ctrlPr>
                            </m:funcPr>
                            <m:fName>
                              <m:r>
                                <a:rPr lang="en-US" sz="4000" b="1">
                                  <a:latin typeface="Cambria Math" panose="02040503050406030204" pitchFamily="18" charset="0"/>
                                </a:rPr>
                                <m:t>𝐥𝐨𝐠</m:t>
                              </m:r>
                            </m:fName>
                            <m:e>
                              <m:r>
                                <a:rPr lang="en-US" sz="4000" b="1" i="1">
                                  <a:latin typeface="Cambria Math" panose="02040503050406030204" pitchFamily="18" charset="0"/>
                                </a:rPr>
                                <m:t>𝒑</m:t>
                              </m:r>
                              <m:d>
                                <m:dPr>
                                  <m:ctrlPr>
                                    <a:rPr lang="en-US" sz="4000" b="1" i="1">
                                      <a:latin typeface="Cambria Math" panose="02040503050406030204" pitchFamily="18" charset="0"/>
                                    </a:rPr>
                                  </m:ctrlPr>
                                </m:dPr>
                                <m:e>
                                  <m:r>
                                    <a:rPr lang="en-US" sz="4000" b="1" i="1">
                                      <a:latin typeface="Cambria Math" panose="02040503050406030204" pitchFamily="18" charset="0"/>
                                    </a:rPr>
                                    <m:t>𝒙</m:t>
                                  </m:r>
                                </m:e>
                                <m:e>
                                  <m:r>
                                    <a:rPr lang="en-US" sz="4000" b="1" i="1">
                                      <a:latin typeface="Cambria Math" panose="02040503050406030204" pitchFamily="18" charset="0"/>
                                    </a:rPr>
                                    <m:t>𝒛</m:t>
                                  </m:r>
                                </m:e>
                              </m:d>
                            </m:e>
                          </m:func>
                        </m:e>
                      </m:d>
                      <m:r>
                        <a:rPr lang="en-US" sz="4000">
                          <a:latin typeface="Cambria Math" panose="02040503050406030204" pitchFamily="18" charset="0"/>
                        </a:rPr>
                        <m:t>−</m:t>
                      </m:r>
                      <m:r>
                        <a:rPr lang="en-US" sz="4000" b="1" i="1">
                          <a:latin typeface="Cambria Math" panose="02040503050406030204" pitchFamily="18" charset="0"/>
                        </a:rPr>
                        <m:t>𝑲𝑳</m:t>
                      </m:r>
                      <m:d>
                        <m:dPr>
                          <m:ctrlPr>
                            <a:rPr lang="en-US" sz="4000" b="1" i="1">
                              <a:latin typeface="Cambria Math" panose="02040503050406030204" pitchFamily="18" charset="0"/>
                            </a:rPr>
                          </m:ctrlPr>
                        </m:dPr>
                        <m:e>
                          <m:r>
                            <a:rPr lang="en-US" sz="4000" b="1" i="1">
                              <a:latin typeface="Cambria Math" panose="02040503050406030204" pitchFamily="18" charset="0"/>
                            </a:rPr>
                            <m:t>𝒒</m:t>
                          </m:r>
                          <m:d>
                            <m:dPr>
                              <m:ctrlPr>
                                <a:rPr lang="en-US" sz="4000" b="1" i="1">
                                  <a:latin typeface="Cambria Math" panose="02040503050406030204" pitchFamily="18" charset="0"/>
                                </a:rPr>
                              </m:ctrlPr>
                            </m:dPr>
                            <m:e>
                              <m:r>
                                <a:rPr lang="en-US" sz="4000" b="1" i="1">
                                  <a:latin typeface="Cambria Math" panose="02040503050406030204" pitchFamily="18" charset="0"/>
                                </a:rPr>
                                <m:t>𝒛</m:t>
                              </m:r>
                            </m:e>
                            <m:e>
                              <m:r>
                                <a:rPr lang="en-US" sz="4000" b="1" i="1">
                                  <a:latin typeface="Cambria Math" panose="02040503050406030204" pitchFamily="18" charset="0"/>
                                </a:rPr>
                                <m:t>𝒙</m:t>
                              </m:r>
                            </m:e>
                          </m:d>
                          <m:r>
                            <a:rPr lang="en-US" sz="4000" b="1" i="1">
                              <a:latin typeface="Cambria Math" panose="02040503050406030204" pitchFamily="18" charset="0"/>
                            </a:rPr>
                            <m:t>||</m:t>
                          </m:r>
                          <m:r>
                            <a:rPr lang="en-US" sz="4000" b="1" i="1">
                              <a:latin typeface="Cambria Math" panose="02040503050406030204" pitchFamily="18" charset="0"/>
                            </a:rPr>
                            <m:t>𝒑</m:t>
                          </m:r>
                          <m:r>
                            <a:rPr lang="en-US" sz="4000" b="1" i="1">
                              <a:latin typeface="Cambria Math" panose="02040503050406030204" pitchFamily="18" charset="0"/>
                            </a:rPr>
                            <m:t>(</m:t>
                          </m:r>
                          <m:r>
                            <a:rPr lang="en-US" sz="4000" b="1" i="1">
                              <a:latin typeface="Cambria Math" panose="02040503050406030204" pitchFamily="18" charset="0"/>
                            </a:rPr>
                            <m:t>𝒛</m:t>
                          </m:r>
                          <m:r>
                            <a:rPr lang="en-US" sz="4000" b="1" i="1">
                              <a:latin typeface="Cambria Math" panose="02040503050406030204" pitchFamily="18" charset="0"/>
                            </a:rPr>
                            <m:t>)</m:t>
                          </m:r>
                        </m:e>
                      </m:d>
                    </m:oMath>
                  </m:oMathPara>
                </a14:m>
                <a:endParaRPr lang="en-US" sz="40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910850"/>
                <a:ext cx="12192000" cy="4351338"/>
              </a:xfrm>
              <a:blipFill>
                <a:blip r:embed="rId3"/>
                <a:stretch>
                  <a:fillRect/>
                </a:stretch>
              </a:blipFill>
            </p:spPr>
            <p:txBody>
              <a:bodyPr/>
              <a:lstStyle/>
              <a:p>
                <a:r>
                  <a:rPr lang="en-US">
                    <a:noFill/>
                  </a:rPr>
                  <a:t> </a:t>
                </a:r>
              </a:p>
            </p:txBody>
          </p:sp>
        </mc:Fallback>
      </mc:AlternateContent>
      <p:cxnSp>
        <p:nvCxnSpPr>
          <p:cNvPr id="5" name="Curved Connector 4"/>
          <p:cNvCxnSpPr/>
          <p:nvPr/>
        </p:nvCxnSpPr>
        <p:spPr>
          <a:xfrm rot="16200000" flipH="1">
            <a:off x="217578" y="4200403"/>
            <a:ext cx="1913640" cy="867266"/>
          </a:xfrm>
          <a:prstGeom prst="curvedConnector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443" y="2025882"/>
            <a:ext cx="2007909" cy="1477328"/>
          </a:xfrm>
          <a:prstGeom prst="rect">
            <a:avLst/>
          </a:prstGeom>
          <a:noFill/>
        </p:spPr>
        <p:txBody>
          <a:bodyPr wrap="square" rtlCol="0">
            <a:spAutoFit/>
          </a:bodyPr>
          <a:lstStyle/>
          <a:p>
            <a:r>
              <a:rPr lang="en-US" b="1" dirty="0"/>
              <a:t>Assume P is Gaussian. What does this mean?</a:t>
            </a:r>
          </a:p>
          <a:p>
            <a:r>
              <a:rPr lang="en-US" b="1" dirty="0"/>
              <a:t>What about Bernoulli?</a:t>
            </a:r>
          </a:p>
        </p:txBody>
      </p:sp>
      <p:cxnSp>
        <p:nvCxnSpPr>
          <p:cNvPr id="8" name="Curved Connector 7"/>
          <p:cNvCxnSpPr/>
          <p:nvPr/>
        </p:nvCxnSpPr>
        <p:spPr>
          <a:xfrm rot="10800000" flipV="1">
            <a:off x="10353483" y="5380260"/>
            <a:ext cx="1459302" cy="560436"/>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6589" y="4074088"/>
            <a:ext cx="2007909" cy="1200329"/>
          </a:xfrm>
          <a:prstGeom prst="rect">
            <a:avLst/>
          </a:prstGeom>
          <a:noFill/>
        </p:spPr>
        <p:txBody>
          <a:bodyPr wrap="square" rtlCol="0">
            <a:spAutoFit/>
          </a:bodyPr>
          <a:lstStyle/>
          <a:p>
            <a:r>
              <a:rPr lang="en-US" b="1" dirty="0"/>
              <a:t>We push the approximate posterior to the prior </a:t>
            </a:r>
          </a:p>
        </p:txBody>
      </p:sp>
      <p:cxnSp>
        <p:nvCxnSpPr>
          <p:cNvPr id="15" name="Curved Connector 14"/>
          <p:cNvCxnSpPr/>
          <p:nvPr/>
        </p:nvCxnSpPr>
        <p:spPr>
          <a:xfrm rot="16200000" flipH="1">
            <a:off x="3121946" y="4377821"/>
            <a:ext cx="430052" cy="6529"/>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08903" y="3683441"/>
            <a:ext cx="2663437" cy="369332"/>
          </a:xfrm>
          <a:prstGeom prst="rect">
            <a:avLst/>
          </a:prstGeom>
          <a:noFill/>
        </p:spPr>
        <p:txBody>
          <a:bodyPr wrap="square" rtlCol="0">
            <a:spAutoFit/>
          </a:bodyPr>
          <a:lstStyle/>
          <a:p>
            <a:r>
              <a:rPr lang="en-US" b="1" dirty="0"/>
              <a:t>Does not depend on z</a:t>
            </a:r>
          </a:p>
        </p:txBody>
      </p:sp>
      <p:cxnSp>
        <p:nvCxnSpPr>
          <p:cNvPr id="22" name="Curved Connector 21"/>
          <p:cNvCxnSpPr/>
          <p:nvPr/>
        </p:nvCxnSpPr>
        <p:spPr>
          <a:xfrm rot="16200000" flipH="1">
            <a:off x="9861739" y="5271153"/>
            <a:ext cx="430052" cy="6529"/>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093847" y="4244805"/>
                <a:ext cx="26634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𝟎</m:t>
                      </m:r>
                    </m:oMath>
                  </m:oMathPara>
                </a14:m>
                <a:endParaRPr lang="en-US"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6093847" y="4244805"/>
                <a:ext cx="2663437" cy="369332"/>
              </a:xfrm>
              <a:prstGeom prst="rect">
                <a:avLst/>
              </a:prstGeom>
              <a:blipFill>
                <a:blip r:embed="rId4"/>
                <a:stretch>
                  <a:fillRect/>
                </a:stretch>
              </a:blipFill>
            </p:spPr>
            <p:txBody>
              <a:bodyPr/>
              <a:lstStyle/>
              <a:p>
                <a:r>
                  <a:rPr lang="en-US">
                    <a:noFill/>
                  </a:rPr>
                  <a:t> </a:t>
                </a:r>
              </a:p>
            </p:txBody>
          </p:sp>
        </mc:Fallback>
      </mc:AlternateContent>
      <p:sp>
        <p:nvSpPr>
          <p:cNvPr id="24" name="Right Brace 23"/>
          <p:cNvSpPr/>
          <p:nvPr/>
        </p:nvSpPr>
        <p:spPr>
          <a:xfrm rot="5400000">
            <a:off x="5821838" y="2820629"/>
            <a:ext cx="335435" cy="7132198"/>
          </a:xfrm>
          <a:prstGeom prst="rightBrace">
            <a:avLst>
              <a:gd name="adj1" fmla="val 328514"/>
              <a:gd name="adj2" fmla="val 53498"/>
            </a:avLst>
          </a:prstGeom>
          <a:ln w="57150">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Rectangle 24"/>
              <p:cNvSpPr/>
              <p:nvPr/>
            </p:nvSpPr>
            <p:spPr>
              <a:xfrm>
                <a:off x="5382744" y="6521010"/>
                <a:ext cx="7529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L" b="1" i="1">
                          <a:latin typeface="Cambria Math" panose="02040503050406030204" pitchFamily="18" charset="0"/>
                        </a:rPr>
                        <m:t>𝓛</m:t>
                      </m:r>
                      <m:d>
                        <m:dPr>
                          <m:ctrlPr>
                            <a:rPr lang="en-US" b="1" i="1">
                              <a:latin typeface="Cambria Math" panose="02040503050406030204" pitchFamily="18" charset="0"/>
                            </a:rPr>
                          </m:ctrlPr>
                        </m:dPr>
                        <m:e>
                          <m:r>
                            <a:rPr lang="en-US" b="1" i="1">
                              <a:latin typeface="Cambria Math" panose="02040503050406030204" pitchFamily="18" charset="0"/>
                            </a:rPr>
                            <m:t>𝝓</m:t>
                          </m:r>
                        </m:e>
                      </m:d>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5382744" y="6521010"/>
                <a:ext cx="752962" cy="369332"/>
              </a:xfrm>
              <a:prstGeom prst="rect">
                <a:avLst/>
              </a:prstGeom>
              <a:blipFill>
                <a:blip r:embed="rId5"/>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3368588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have so far</a:t>
            </a:r>
            <a:endParaRPr lang="he-IL" dirty="0"/>
          </a:p>
        </p:txBody>
      </p:sp>
      <p:sp>
        <p:nvSpPr>
          <p:cNvPr id="3" name="Content Placeholder 2"/>
          <p:cNvSpPr>
            <a:spLocks noGrp="1"/>
          </p:cNvSpPr>
          <p:nvPr>
            <p:ph idx="1"/>
          </p:nvPr>
        </p:nvSpPr>
        <p:spPr/>
        <p:txBody>
          <a:bodyPr/>
          <a:lstStyle/>
          <a:p>
            <a:r>
              <a:rPr lang="en-US" dirty="0"/>
              <a:t>We want to learn a latent variable model</a:t>
            </a:r>
          </a:p>
          <a:p>
            <a:r>
              <a:rPr lang="en-US" dirty="0"/>
              <a:t>The likelihood and posterior are intractable and we can’t use EM</a:t>
            </a:r>
          </a:p>
          <a:p>
            <a:r>
              <a:rPr lang="en-US" dirty="0"/>
              <a:t>We approximate the posterior using a tractable function and use KL divergence to pick the best possible approximation</a:t>
            </a:r>
          </a:p>
          <a:p>
            <a:r>
              <a:rPr lang="en-US" dirty="0"/>
              <a:t>Because we cannot compute the KL, we optimize an alternative objective that is equivalent to the KL up to an added constant</a:t>
            </a:r>
          </a:p>
          <a:p>
            <a:r>
              <a:rPr lang="en-US" dirty="0"/>
              <a:t>The ELBO has similar properties to a regularized </a:t>
            </a:r>
            <a:r>
              <a:rPr lang="en-US" dirty="0" err="1"/>
              <a:t>autoencoder</a:t>
            </a:r>
            <a:endParaRPr lang="en-US" dirty="0"/>
          </a:p>
        </p:txBody>
      </p:sp>
    </p:spTree>
    <p:extLst>
      <p:ext uri="{BB962C8B-B14F-4D97-AF65-F5344CB8AC3E}">
        <p14:creationId xmlns:p14="http://schemas.microsoft.com/office/powerpoint/2010/main" val="451349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Neural Network Perspective</a:t>
            </a:r>
            <a:endParaRPr lang="he-IL" dirty="0"/>
          </a:p>
        </p:txBody>
      </p:sp>
    </p:spTree>
    <p:extLst>
      <p:ext uri="{BB962C8B-B14F-4D97-AF65-F5344CB8AC3E}">
        <p14:creationId xmlns:p14="http://schemas.microsoft.com/office/powerpoint/2010/main" val="3239175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practice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5"/>
                <a:ext cx="4416188" cy="4351338"/>
              </a:xfrm>
            </p:spPr>
            <p:txBody>
              <a:bodyPr>
                <a:normAutofit/>
              </a:bodyPr>
              <a:lstStyle/>
              <a:p>
                <a:r>
                  <a:rPr lang="en-US" dirty="0"/>
                  <a:t>How should we pick the approximating functions?</a:t>
                </a:r>
              </a:p>
              <a:p>
                <a:r>
                  <a:rPr lang="en-US" dirty="0"/>
                  <a:t>A </a:t>
                </a:r>
                <a:r>
                  <a:rPr lang="en-US" b="1" dirty="0"/>
                  <a:t>probabilistic encoder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𝜙</m:t>
                        </m:r>
                      </m:sub>
                    </m:sSub>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approximating the true (intractable) posterior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endParaRPr lang="he-IL" dirty="0"/>
              </a:p>
              <a:p>
                <a:r>
                  <a:rPr lang="en-US" dirty="0"/>
                  <a:t>A </a:t>
                </a:r>
                <a:r>
                  <a:rPr lang="en-US" b="1" dirty="0"/>
                  <a:t>generative decoder</a:t>
                </a:r>
                <a:br>
                  <a:rPr lang="en-US" b="0" i="0" dirty="0">
                    <a:latin typeface="Cambria Math" panose="02040503050406030204" pitchFamily="18" charset="0"/>
                  </a:rPr>
                </a:b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e>
                        <m:r>
                          <a:rPr lang="en-US" i="1">
                            <a:latin typeface="Cambria Math" panose="02040503050406030204" pitchFamily="18" charset="0"/>
                          </a:rPr>
                          <m:t>𝑧</m:t>
                        </m:r>
                      </m:e>
                    </m:d>
                  </m:oMath>
                </a14:m>
                <a:r>
                  <a:rPr lang="en-US" dirty="0"/>
                  <a:t>, which notably does not rely on any input</a:t>
                </a:r>
                <a:endParaRPr lang="he-IL"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5"/>
                <a:ext cx="4416188" cy="4351338"/>
              </a:xfrm>
              <a:blipFill>
                <a:blip r:embed="rId3"/>
                <a:stretch>
                  <a:fillRect l="-2486" t="-2241" b="-980"/>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5466543" y="2502776"/>
            <a:ext cx="5887257" cy="2997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99216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 Bound: Reconstruction Error</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Adding the two parts of the autoencoder together, we get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oMath>
                </a14:m>
                <a:r>
                  <a:rPr lang="en-US" dirty="0"/>
                  <a:t>, and if we assume it has a Gaussian form, we obtain: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sub>
                      </m:sSub>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latin typeface="Cambria Math" panose="02040503050406030204" pitchFamily="18" charset="0"/>
                                    </a:rPr>
                                    <m:t>𝑧</m:t>
                                  </m:r>
                                </m:e>
                              </m:d>
                            </m:e>
                          </m:func>
                        </m:e>
                      </m:d>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sub>
                      </m:sSub>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e>
                                      </m:d>
                                    </m:e>
                                    <m:sup>
                                      <m:r>
                                        <a:rPr lang="en-US" b="0" i="1" smtClean="0">
                                          <a:latin typeface="Cambria Math" panose="02040503050406030204" pitchFamily="18" charset="0"/>
                                        </a:rPr>
                                        <m:t>2</m:t>
                                      </m:r>
                                    </m:sup>
                                  </m:sSup>
                                </m:sup>
                              </m:sSup>
                            </m:e>
                          </m:func>
                        </m:e>
                      </m:d>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e>
                          </m:d>
                        </m:e>
                        <m:sup>
                          <m:r>
                            <a:rPr lang="en-US" i="1">
                              <a:latin typeface="Cambria Math" panose="02040503050406030204" pitchFamily="18" charset="0"/>
                            </a:rPr>
                            <m:t>2</m:t>
                          </m:r>
                        </m:sup>
                      </m:sSup>
                    </m:oMath>
                  </m:oMathPara>
                </a14:m>
                <a:endParaRPr lang="he-IL" dirty="0"/>
              </a:p>
              <a:p>
                <a:pPr marL="0" indent="0">
                  <a:buNone/>
                </a:pPr>
                <a:endParaRPr lang="he-IL" dirty="0"/>
              </a:p>
              <a:p>
                <a:r>
                  <a:rPr lang="en-US" dirty="0"/>
                  <a:t>What happens if we assume Bernoulli form?</a:t>
                </a:r>
                <a:endParaRPr lang="he-IL" dirty="0"/>
              </a:p>
              <a:p>
                <a:endParaRPr lang="he-I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he-IL">
                    <a:noFill/>
                  </a:rPr>
                  <a:t> </a:t>
                </a:r>
              </a:p>
            </p:txBody>
          </p:sp>
        </mc:Fallback>
      </mc:AlternateContent>
    </p:spTree>
    <p:extLst>
      <p:ext uri="{BB962C8B-B14F-4D97-AF65-F5344CB8AC3E}">
        <p14:creationId xmlns:p14="http://schemas.microsoft.com/office/powerpoint/2010/main" val="1222608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Variational </a:t>
            </a:r>
            <a:r>
              <a:rPr lang="en-US" dirty="0" err="1"/>
              <a:t>Autoencoder</a:t>
            </a:r>
            <a:endParaRPr lang="en-US" dirty="0"/>
          </a:p>
        </p:txBody>
      </p:sp>
      <p:pic>
        <p:nvPicPr>
          <p:cNvPr id="5122" name="Picture 2" descr="Screen-Shot-2018-03-18-at-12.24.19-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309" y="1690688"/>
            <a:ext cx="9261381" cy="457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964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as Probability Distributions</a:t>
            </a:r>
            <a:endParaRPr lang="he-IL"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200" y="1934632"/>
            <a:ext cx="8881599" cy="3998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5659" y="6346209"/>
            <a:ext cx="7560860" cy="646331"/>
          </a:xfrm>
          <a:prstGeom prst="rect">
            <a:avLst/>
          </a:prstGeom>
          <a:noFill/>
        </p:spPr>
        <p:txBody>
          <a:bodyPr wrap="square" rtlCol="0">
            <a:spAutoFit/>
          </a:bodyPr>
          <a:lstStyle/>
          <a:p>
            <a:r>
              <a:rPr lang="en-US" dirty="0"/>
              <a:t>Image taken from jeremyjordan.me/</a:t>
            </a:r>
            <a:r>
              <a:rPr lang="en-US" dirty="0" err="1"/>
              <a:t>variational</a:t>
            </a:r>
            <a:r>
              <a:rPr lang="en-US" dirty="0"/>
              <a:t>-autoencoders/</a:t>
            </a:r>
          </a:p>
          <a:p>
            <a:endParaRPr lang="en-US" dirty="0"/>
          </a:p>
        </p:txBody>
      </p:sp>
    </p:spTree>
    <p:extLst>
      <p:ext uri="{BB962C8B-B14F-4D97-AF65-F5344CB8AC3E}">
        <p14:creationId xmlns:p14="http://schemas.microsoft.com/office/powerpoint/2010/main" val="17460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latent_circ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199" y="2814951"/>
            <a:ext cx="4321808" cy="3496949"/>
          </a:xfrm>
          <a:prstGeom prst="rect">
            <a:avLst/>
          </a:prstGeom>
        </p:spPr>
      </p:pic>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a:xfrm>
            <a:off x="838199" y="1825625"/>
            <a:ext cx="10243457" cy="4351338"/>
          </a:xfrm>
        </p:spPr>
        <p:txBody>
          <a:bodyPr/>
          <a:lstStyle/>
          <a:p>
            <a:r>
              <a:rPr lang="en-US" dirty="0"/>
              <a:t>Variational Autoencoders are a deep learning technique for learning useful latent representations</a:t>
            </a:r>
          </a:p>
          <a:p>
            <a:pPr marL="0" indent="0">
              <a:buNone/>
            </a:pPr>
            <a:endParaRPr lang="en-U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8485" y="2910427"/>
            <a:ext cx="4083171" cy="3266536"/>
          </a:xfrm>
          <a:prstGeom prst="rect">
            <a:avLst/>
          </a:prstGeom>
        </p:spPr>
      </p:pic>
      <p:sp>
        <p:nvSpPr>
          <p:cNvPr id="6" name="TextBox 5"/>
          <p:cNvSpPr txBox="1"/>
          <p:nvPr/>
        </p:nvSpPr>
        <p:spPr>
          <a:xfrm>
            <a:off x="838198" y="6346371"/>
            <a:ext cx="4723615" cy="369332"/>
          </a:xfrm>
          <a:prstGeom prst="rect">
            <a:avLst/>
          </a:prstGeom>
          <a:noFill/>
        </p:spPr>
        <p:txBody>
          <a:bodyPr wrap="square" rtlCol="0">
            <a:spAutoFit/>
          </a:bodyPr>
          <a:lstStyle/>
          <a:p>
            <a:pPr algn="ctr"/>
            <a:r>
              <a:rPr lang="en-US" i="1" dirty="0"/>
              <a:t>Regular Autoencoder on MNIST dataset</a:t>
            </a:r>
          </a:p>
        </p:txBody>
      </p:sp>
      <p:sp>
        <p:nvSpPr>
          <p:cNvPr id="7" name="TextBox 6"/>
          <p:cNvSpPr txBox="1"/>
          <p:nvPr/>
        </p:nvSpPr>
        <p:spPr>
          <a:xfrm>
            <a:off x="6759848" y="6346371"/>
            <a:ext cx="4593952" cy="369332"/>
          </a:xfrm>
          <a:prstGeom prst="rect">
            <a:avLst/>
          </a:prstGeom>
          <a:noFill/>
        </p:spPr>
        <p:txBody>
          <a:bodyPr wrap="square" rtlCol="0">
            <a:spAutoFit/>
          </a:bodyPr>
          <a:lstStyle/>
          <a:p>
            <a:pPr algn="ctr"/>
            <a:r>
              <a:rPr lang="en-US" i="1" dirty="0"/>
              <a:t>Variational Autoencoder on CelebA dataset</a:t>
            </a:r>
          </a:p>
        </p:txBody>
      </p:sp>
    </p:spTree>
    <p:extLst>
      <p:ext uri="{BB962C8B-B14F-4D97-AF65-F5344CB8AC3E}">
        <p14:creationId xmlns:p14="http://schemas.microsoft.com/office/powerpoint/2010/main" val="218725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as Probability Distributions</a:t>
            </a:r>
          </a:p>
        </p:txBody>
      </p:sp>
      <p:pic>
        <p:nvPicPr>
          <p:cNvPr id="3074" name="Picture 2" descr="Screen-Shot-2018-03-16-at-10.24.28-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992" y="1998603"/>
            <a:ext cx="8286016" cy="4361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19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163" y="1690688"/>
            <a:ext cx="9891673" cy="44414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245659" y="6346209"/>
            <a:ext cx="7560860" cy="646331"/>
          </a:xfrm>
          <a:prstGeom prst="rect">
            <a:avLst/>
          </a:prstGeom>
          <a:noFill/>
        </p:spPr>
        <p:txBody>
          <a:bodyPr wrap="square" rtlCol="0">
            <a:spAutoFit/>
          </a:bodyPr>
          <a:lstStyle/>
          <a:p>
            <a:r>
              <a:rPr lang="en-US" dirty="0"/>
              <a:t>Image taken from jeremyjordan.me/</a:t>
            </a:r>
            <a:r>
              <a:rPr lang="en-US" dirty="0" err="1"/>
              <a:t>variational</a:t>
            </a:r>
            <a:r>
              <a:rPr lang="en-US" dirty="0"/>
              <a:t>-autoencoders/</a:t>
            </a:r>
          </a:p>
          <a:p>
            <a:endParaRPr lang="en-US" dirty="0"/>
          </a:p>
        </p:txBody>
      </p:sp>
      <p:sp>
        <p:nvSpPr>
          <p:cNvPr id="5" name="Title 1"/>
          <p:cNvSpPr>
            <a:spLocks noGrp="1"/>
          </p:cNvSpPr>
          <p:nvPr>
            <p:ph type="title"/>
          </p:nvPr>
        </p:nvSpPr>
        <p:spPr>
          <a:xfrm>
            <a:off x="838200" y="365125"/>
            <a:ext cx="10515600" cy="1325563"/>
          </a:xfrm>
        </p:spPr>
        <p:txBody>
          <a:bodyPr/>
          <a:lstStyle/>
          <a:p>
            <a:r>
              <a:rPr lang="en-US" dirty="0"/>
              <a:t>Features as Probability Distributions</a:t>
            </a:r>
          </a:p>
        </p:txBody>
      </p:sp>
    </p:spTree>
    <p:extLst>
      <p:ext uri="{BB962C8B-B14F-4D97-AF65-F5344CB8AC3E}">
        <p14:creationId xmlns:p14="http://schemas.microsoft.com/office/powerpoint/2010/main" val="3023284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Variational </a:t>
            </a:r>
            <a:r>
              <a:rPr lang="en-US" dirty="0" err="1"/>
              <a:t>Autoencoder</a:t>
            </a:r>
            <a:endParaRPr lang="en-US" dirty="0"/>
          </a:p>
        </p:txBody>
      </p:sp>
      <p:pic>
        <p:nvPicPr>
          <p:cNvPr id="5122" name="Picture 2" descr="Screen-Shot-2018-03-18-at-12.24.19-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309" y="1690688"/>
            <a:ext cx="9261381" cy="457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854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3442" y="2148681"/>
            <a:ext cx="9445115" cy="3655771"/>
          </a:xfrm>
        </p:spPr>
      </p:pic>
    </p:spTree>
    <p:extLst>
      <p:ext uri="{BB962C8B-B14F-4D97-AF65-F5344CB8AC3E}">
        <p14:creationId xmlns:p14="http://schemas.microsoft.com/office/powerpoint/2010/main" val="327430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Back-Propagation through Random Operations</a:t>
            </a:r>
            <a:endParaRPr lang="he-IL" sz="4000" dirty="0"/>
          </a:p>
        </p:txBody>
      </p:sp>
      <p:pic>
        <p:nvPicPr>
          <p:cNvPr id="5" name="Picture 4"/>
          <p:cNvPicPr>
            <a:picLocks noChangeAspect="1"/>
          </p:cNvPicPr>
          <p:nvPr/>
        </p:nvPicPr>
        <p:blipFill>
          <a:blip r:embed="rId3"/>
          <a:stretch>
            <a:fillRect/>
          </a:stretch>
        </p:blipFill>
        <p:spPr>
          <a:xfrm>
            <a:off x="1281580" y="1690688"/>
            <a:ext cx="9918216" cy="4621734"/>
          </a:xfrm>
          <a:prstGeom prst="rect">
            <a:avLst/>
          </a:prstGeom>
        </p:spPr>
      </p:pic>
    </p:spTree>
    <p:extLst>
      <p:ext uri="{BB962C8B-B14F-4D97-AF65-F5344CB8AC3E}">
        <p14:creationId xmlns:p14="http://schemas.microsoft.com/office/powerpoint/2010/main" val="1133047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2009"/>
          <a:stretch/>
        </p:blipFill>
        <p:spPr>
          <a:xfrm>
            <a:off x="2181497" y="515031"/>
            <a:ext cx="5982789" cy="5809240"/>
          </a:xfrm>
          <a:prstGeom prst="rect">
            <a:avLst/>
          </a:prstGeom>
        </p:spPr>
      </p:pic>
    </p:spTree>
    <p:extLst>
      <p:ext uri="{BB962C8B-B14F-4D97-AF65-F5344CB8AC3E}">
        <p14:creationId xmlns:p14="http://schemas.microsoft.com/office/powerpoint/2010/main" val="2747552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45253" cy="1325563"/>
          </a:xfrm>
        </p:spPr>
        <p:txBody>
          <a:bodyPr/>
          <a:lstStyle/>
          <a:p>
            <a:r>
              <a:rPr lang="en-US" dirty="0"/>
              <a:t>Back-Propagation through Random Operations</a:t>
            </a:r>
          </a:p>
        </p:txBody>
      </p:sp>
      <p:pic>
        <p:nvPicPr>
          <p:cNvPr id="4" name="Picture 2" descr="Screen-Shot-2018-03-18-at-4.39.41-PM"/>
          <p:cNvPicPr>
            <a:picLocks noChangeAspect="1" noChangeArrowheads="1"/>
          </p:cNvPicPr>
          <p:nvPr/>
        </p:nvPicPr>
        <p:blipFill rotWithShape="1">
          <a:blip r:embed="rId2">
            <a:extLst>
              <a:ext uri="{28A0092B-C50C-407E-A947-70E740481C1C}">
                <a14:useLocalDpi xmlns:a14="http://schemas.microsoft.com/office/drawing/2010/main" val="0"/>
              </a:ext>
            </a:extLst>
          </a:blip>
          <a:srcRect l="22150" r="22413"/>
          <a:stretch/>
        </p:blipFill>
        <p:spPr bwMode="auto">
          <a:xfrm>
            <a:off x="3303104" y="1564205"/>
            <a:ext cx="5585791" cy="4399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64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KL Divergence for Gaussian Distributions</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Recall that the density function for a multivariate Gaussian is: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𝜋</m:t>
                                      </m:r>
                                    </m:e>
                                  </m:d>
                                </m:e>
                                <m:sup>
                                  <m:r>
                                    <a:rPr lang="en-US" i="1">
                                      <a:latin typeface="Cambria Math" panose="02040503050406030204" pitchFamily="18" charset="0"/>
                                    </a:rPr>
                                    <m:t>𝑛</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det</m:t>
                                  </m:r>
                                </m:fName>
                                <m:e>
                                  <m:r>
                                    <a:rPr lang="en-US" i="1">
                                      <a:latin typeface="Cambria Math" panose="02040503050406030204" pitchFamily="18" charset="0"/>
                                    </a:rPr>
                                    <m:t>(</m:t>
                                  </m:r>
                                  <m:r>
                                    <m:rPr>
                                      <m:sty m:val="p"/>
                                    </m:rPr>
                                    <a:rPr lang="en-US">
                                      <a:latin typeface="Cambria Math" panose="02040503050406030204" pitchFamily="18" charset="0"/>
                                    </a:rPr>
                                    <m:t>Σ</m:t>
                                  </m:r>
                                  <m:r>
                                    <a:rPr lang="en-US" i="1">
                                      <a:latin typeface="Cambria Math" panose="02040503050406030204" pitchFamily="18" charset="0"/>
                                    </a:rPr>
                                    <m:t>)</m:t>
                                  </m:r>
                                </m:e>
                              </m:func>
                            </m:den>
                          </m:f>
                        </m:e>
                      </m:ra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𝜇</m:t>
                                  </m:r>
                                </m:e>
                              </m:d>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Σ</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e>
                      </m:func>
                    </m:oMath>
                  </m:oMathPara>
                </a14:m>
                <a:endParaRPr lang="en-US" dirty="0"/>
              </a:p>
              <a:p>
                <a:r>
                  <a:rPr lang="en-US" dirty="0"/>
                  <a:t>Consider two such distributions and compute </a:t>
                </a:r>
                <a14:m>
                  <m:oMath xmlns:m="http://schemas.openxmlformats.org/officeDocument/2006/math">
                    <m:r>
                      <a:rPr lang="en-US" b="0" i="1" smtClean="0">
                        <a:latin typeface="Cambria Math" panose="02040503050406030204" pitchFamily="18" charset="0"/>
                      </a:rPr>
                      <m:t>𝐾𝐿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he-IL">
                    <a:noFill/>
                  </a:rPr>
                  <a:t> </a:t>
                </a:r>
              </a:p>
            </p:txBody>
          </p:sp>
        </mc:Fallback>
      </mc:AlternateContent>
    </p:spTree>
    <p:extLst>
      <p:ext uri="{BB962C8B-B14F-4D97-AF65-F5344CB8AC3E}">
        <p14:creationId xmlns:p14="http://schemas.microsoft.com/office/powerpoint/2010/main" val="479669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258"/>
            <a:ext cx="10515600" cy="934230"/>
          </a:xfrm>
        </p:spPr>
        <p:txBody>
          <a:bodyPr/>
          <a:lstStyle/>
          <a:p>
            <a:r>
              <a:rPr lang="en-US" dirty="0"/>
              <a:t>KL Divergence for Gaussian Distributions</a:t>
            </a:r>
            <a:endParaRPr lang="he-IL"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7906"/>
            <a:ext cx="12192000" cy="5829716"/>
          </a:xfrm>
          <a:prstGeom prst="rect">
            <a:avLst/>
          </a:prstGeom>
        </p:spPr>
      </p:pic>
    </p:spTree>
    <p:extLst>
      <p:ext uri="{BB962C8B-B14F-4D97-AF65-F5344CB8AC3E}">
        <p14:creationId xmlns:p14="http://schemas.microsoft.com/office/powerpoint/2010/main" val="634528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KL Divergence in code</a:t>
            </a:r>
            <a:endParaRPr lang="he-IL" dirty="0"/>
          </a:p>
        </p:txBody>
      </p:sp>
      <p:sp>
        <p:nvSpPr>
          <p:cNvPr id="7" name="Rectangle 4"/>
          <p:cNvSpPr>
            <a:spLocks noChangeArrowheads="1"/>
          </p:cNvSpPr>
          <p:nvPr/>
        </p:nvSpPr>
        <p:spPr bwMode="auto">
          <a:xfrm>
            <a:off x="318918" y="3439823"/>
            <a:ext cx="11480800" cy="2447080"/>
          </a:xfrm>
          <a:prstGeom prst="rect">
            <a:avLst/>
          </a:prstGeom>
          <a:solidFill>
            <a:srgbClr val="21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he-IL" altLang="he-IL" b="0" i="0" u="none" strike="noStrike" cap="none" normalizeH="0" baseline="0" dirty="0">
                <a:ln>
                  <a:noFill/>
                </a:ln>
                <a:solidFill>
                  <a:srgbClr val="DADADA"/>
                </a:solidFill>
                <a:effectLst/>
                <a:latin typeface="Consolas" panose="020B0609020204030204" pitchFamily="49" charset="0"/>
              </a:rPr>
              <a:t>vae </a:t>
            </a:r>
            <a:r>
              <a:rPr kumimoji="0" lang="he-IL" altLang="he-IL" b="0" i="0" u="none" strike="noStrike" cap="none" normalizeH="0" baseline="0" dirty="0">
                <a:ln>
                  <a:noFill/>
                </a:ln>
                <a:solidFill>
                  <a:srgbClr val="47B8D6"/>
                </a:solidFill>
                <a:effectLst/>
                <a:latin typeface="Consolas" panose="020B0609020204030204" pitchFamily="49" charset="0"/>
              </a:rPr>
              <a:t>=</a:t>
            </a:r>
            <a:r>
              <a:rPr kumimoji="0" lang="he-IL" altLang="he-IL" b="0" i="0" u="none" strike="noStrike" cap="none" normalizeH="0" baseline="0" dirty="0">
                <a:ln>
                  <a:noFill/>
                </a:ln>
                <a:solidFill>
                  <a:srgbClr val="DADADA"/>
                </a:solidFill>
                <a:effectLst/>
                <a:latin typeface="Consolas" panose="020B0609020204030204" pitchFamily="49" charset="0"/>
              </a:rPr>
              <a:t> Model(x, x_recon) </a:t>
            </a:r>
          </a:p>
          <a:p>
            <a:pPr marL="0" marR="0" lvl="0" indent="0" algn="l" defTabSz="914400" rtl="0" eaLnBrk="0" fontAlgn="base" latinLnBrk="0" hangingPunct="0">
              <a:lnSpc>
                <a:spcPct val="150000"/>
              </a:lnSpc>
              <a:spcBef>
                <a:spcPct val="0"/>
              </a:spcBef>
              <a:spcAft>
                <a:spcPct val="0"/>
              </a:spcAft>
              <a:buClrTx/>
              <a:buSzTx/>
              <a:buFontTx/>
              <a:buNone/>
              <a:tabLst/>
            </a:pPr>
            <a:r>
              <a:rPr kumimoji="0" lang="he-IL" altLang="he-IL" b="0" i="0" u="none" strike="noStrike" cap="none" normalizeH="0" baseline="0" dirty="0">
                <a:ln>
                  <a:noFill/>
                </a:ln>
                <a:solidFill>
                  <a:srgbClr val="DADADA"/>
                </a:solidFill>
                <a:effectLst/>
                <a:latin typeface="Consolas" panose="020B0609020204030204" pitchFamily="49" charset="0"/>
              </a:rPr>
              <a:t>recon_loss </a:t>
            </a:r>
            <a:r>
              <a:rPr kumimoji="0" lang="he-IL" altLang="he-IL" b="0" i="0" u="none" strike="noStrike" cap="none" normalizeH="0" baseline="0" dirty="0">
                <a:ln>
                  <a:noFill/>
                </a:ln>
                <a:solidFill>
                  <a:srgbClr val="47B8D6"/>
                </a:solidFill>
                <a:effectLst/>
                <a:latin typeface="Consolas" panose="020B0609020204030204" pitchFamily="49" charset="0"/>
              </a:rPr>
              <a:t>=</a:t>
            </a:r>
            <a:r>
              <a:rPr kumimoji="0" lang="he-IL" altLang="he-IL" b="0" i="0" u="none" strike="noStrike" cap="none" normalizeH="0" baseline="0" dirty="0">
                <a:ln>
                  <a:noFill/>
                </a:ln>
                <a:solidFill>
                  <a:srgbClr val="DADADA"/>
                </a:solidFill>
                <a:effectLst/>
                <a:latin typeface="Consolas" panose="020B0609020204030204" pitchFamily="49" charset="0"/>
              </a:rPr>
              <a:t> metrics.binary_crossentropy(x, x_recon) </a:t>
            </a:r>
          </a:p>
          <a:p>
            <a:pPr marL="0" marR="0" lvl="0" indent="0" algn="l" defTabSz="914400" rtl="0" eaLnBrk="0" fontAlgn="base" latinLnBrk="0" hangingPunct="0">
              <a:lnSpc>
                <a:spcPct val="150000"/>
              </a:lnSpc>
              <a:spcBef>
                <a:spcPct val="0"/>
              </a:spcBef>
              <a:spcAft>
                <a:spcPct val="0"/>
              </a:spcAft>
              <a:buClrTx/>
              <a:buSzTx/>
              <a:buFontTx/>
              <a:buNone/>
              <a:tabLst/>
            </a:pPr>
            <a:r>
              <a:rPr lang="en-US" altLang="he-IL" dirty="0" err="1">
                <a:solidFill>
                  <a:srgbClr val="DADADA"/>
                </a:solidFill>
                <a:latin typeface="Consolas" panose="020B0609020204030204" pitchFamily="49" charset="0"/>
              </a:rPr>
              <a:t>kl_loss</a:t>
            </a:r>
            <a:r>
              <a:rPr lang="en-US" altLang="he-IL" dirty="0">
                <a:solidFill>
                  <a:srgbClr val="DADADA"/>
                </a:solidFill>
                <a:latin typeface="Consolas" panose="020B0609020204030204" pitchFamily="49" charset="0"/>
              </a:rPr>
              <a:t> = -0.5 * </a:t>
            </a:r>
            <a:r>
              <a:rPr lang="en-US" altLang="he-IL" dirty="0" err="1">
                <a:solidFill>
                  <a:srgbClr val="DADADA"/>
                </a:solidFill>
                <a:latin typeface="Consolas" panose="020B0609020204030204" pitchFamily="49" charset="0"/>
              </a:rPr>
              <a:t>K.sum</a:t>
            </a:r>
            <a:r>
              <a:rPr lang="en-US" altLang="he-IL" dirty="0">
                <a:solidFill>
                  <a:srgbClr val="DADADA"/>
                </a:solidFill>
                <a:latin typeface="Consolas" panose="020B0609020204030204" pitchFamily="49" charset="0"/>
              </a:rPr>
              <a:t>(1 + z_log_var – K.square(</a:t>
            </a:r>
            <a:r>
              <a:rPr lang="en-US" altLang="he-IL" dirty="0" err="1">
                <a:solidFill>
                  <a:srgbClr val="DADADA"/>
                </a:solidFill>
                <a:latin typeface="Consolas" panose="020B0609020204030204" pitchFamily="49" charset="0"/>
              </a:rPr>
              <a:t>z_mean</a:t>
            </a:r>
            <a:r>
              <a:rPr lang="en-US" altLang="he-IL" dirty="0">
                <a:solidFill>
                  <a:srgbClr val="DADADA"/>
                </a:solidFill>
                <a:latin typeface="Consolas" panose="020B0609020204030204" pitchFamily="49" charset="0"/>
              </a:rPr>
              <a:t>) – </a:t>
            </a:r>
            <a:r>
              <a:rPr lang="en-US" altLang="he-IL" dirty="0" err="1">
                <a:solidFill>
                  <a:srgbClr val="DADADA"/>
                </a:solidFill>
                <a:latin typeface="Consolas" panose="020B0609020204030204" pitchFamily="49" charset="0"/>
              </a:rPr>
              <a:t>K.exp</a:t>
            </a:r>
            <a:r>
              <a:rPr lang="en-US" altLang="he-IL" dirty="0">
                <a:solidFill>
                  <a:srgbClr val="DADADA"/>
                </a:solidFill>
                <a:latin typeface="Consolas" panose="020B0609020204030204" pitchFamily="49" charset="0"/>
              </a:rPr>
              <a:t>(z_log_var), axis=-1)</a:t>
            </a:r>
            <a:endParaRPr kumimoji="0" lang="he-IL" altLang="he-IL" b="0" i="0" u="none" strike="noStrike" cap="none" normalizeH="0" baseline="0" dirty="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he-IL" altLang="he-IL" b="0" i="0" u="none" strike="noStrike" cap="none" normalizeH="0" baseline="0" dirty="0">
                <a:ln>
                  <a:noFill/>
                </a:ln>
                <a:solidFill>
                  <a:srgbClr val="DADADA"/>
                </a:solidFill>
                <a:effectLst/>
                <a:latin typeface="Consolas" panose="020B0609020204030204" pitchFamily="49" charset="0"/>
              </a:rPr>
              <a:t>vae_loss </a:t>
            </a:r>
            <a:r>
              <a:rPr kumimoji="0" lang="he-IL" altLang="he-IL" b="0" i="0" u="none" strike="noStrike" cap="none" normalizeH="0" baseline="0" dirty="0">
                <a:ln>
                  <a:noFill/>
                </a:ln>
                <a:solidFill>
                  <a:srgbClr val="47B8D6"/>
                </a:solidFill>
                <a:effectLst/>
                <a:latin typeface="Consolas" panose="020B0609020204030204" pitchFamily="49" charset="0"/>
              </a:rPr>
              <a:t>=</a:t>
            </a:r>
            <a:r>
              <a:rPr kumimoji="0" lang="he-IL" altLang="he-IL" b="0" i="0" u="none" strike="noStrike" cap="none" normalizeH="0" baseline="0" dirty="0">
                <a:ln>
                  <a:noFill/>
                </a:ln>
                <a:solidFill>
                  <a:srgbClr val="DADADA"/>
                </a:solidFill>
                <a:effectLst/>
                <a:latin typeface="Consolas" panose="020B0609020204030204" pitchFamily="49" charset="0"/>
              </a:rPr>
              <a:t> K.mean(kl_loss(</a:t>
            </a:r>
          </a:p>
          <a:p>
            <a:pPr marL="0" marR="0" lvl="0" indent="0" algn="l" defTabSz="914400" rtl="0" eaLnBrk="0" fontAlgn="base" latinLnBrk="0" hangingPunct="0">
              <a:lnSpc>
                <a:spcPct val="150000"/>
              </a:lnSpc>
              <a:spcBef>
                <a:spcPct val="0"/>
              </a:spcBef>
              <a:spcAft>
                <a:spcPct val="0"/>
              </a:spcAft>
              <a:buClrTx/>
              <a:buSzTx/>
              <a:buFontTx/>
              <a:buNone/>
              <a:tabLst/>
            </a:pPr>
            <a:r>
              <a:rPr kumimoji="0" lang="he-IL" altLang="he-IL" b="0" i="0" u="none" strike="noStrike" cap="none" normalizeH="0" baseline="0" dirty="0">
                <a:ln>
                  <a:noFill/>
                </a:ln>
                <a:solidFill>
                  <a:srgbClr val="DADADA"/>
                </a:solidFill>
                <a:effectLst/>
                <a:latin typeface="Consolas" panose="020B0609020204030204" pitchFamily="49" charset="0"/>
              </a:rPr>
              <a:t>vae.add_loss(vae_loss) </a:t>
            </a:r>
          </a:p>
          <a:p>
            <a:pPr marL="0" marR="0" lvl="0" indent="0" algn="l" defTabSz="914400" rtl="0" eaLnBrk="0" fontAlgn="base" latinLnBrk="0" hangingPunct="0">
              <a:lnSpc>
                <a:spcPct val="150000"/>
              </a:lnSpc>
              <a:spcBef>
                <a:spcPct val="0"/>
              </a:spcBef>
              <a:spcAft>
                <a:spcPct val="0"/>
              </a:spcAft>
              <a:buClrTx/>
              <a:buSzTx/>
              <a:buFontTx/>
              <a:buNone/>
              <a:tabLst/>
            </a:pPr>
            <a:r>
              <a:rPr kumimoji="0" lang="he-IL" altLang="he-IL" b="0" i="0" u="none" strike="noStrike" cap="none" normalizeH="0" baseline="0" dirty="0">
                <a:ln>
                  <a:noFill/>
                </a:ln>
                <a:solidFill>
                  <a:srgbClr val="DADADA"/>
                </a:solidFill>
                <a:effectLst/>
                <a:latin typeface="Consolas" panose="020B0609020204030204" pitchFamily="49" charset="0"/>
              </a:rPr>
              <a:t>vae.compile(</a:t>
            </a:r>
            <a:r>
              <a:rPr kumimoji="0" lang="he-IL" altLang="he-IL" b="0" i="0" u="none" strike="noStrike" cap="none" normalizeH="0" baseline="0" dirty="0">
                <a:ln>
                  <a:noFill/>
                </a:ln>
                <a:solidFill>
                  <a:srgbClr val="C1C144"/>
                </a:solidFill>
                <a:effectLst/>
                <a:latin typeface="Consolas" panose="020B0609020204030204" pitchFamily="49" charset="0"/>
              </a:rPr>
              <a:t>optimizer</a:t>
            </a:r>
            <a:r>
              <a:rPr kumimoji="0" lang="he-IL" altLang="he-IL" b="0" i="0" u="none" strike="noStrike" cap="none" normalizeH="0" baseline="0" dirty="0">
                <a:ln>
                  <a:noFill/>
                </a:ln>
                <a:solidFill>
                  <a:srgbClr val="47B8D6"/>
                </a:solidFill>
                <a:effectLst/>
                <a:latin typeface="Consolas" panose="020B0609020204030204" pitchFamily="49" charset="0"/>
              </a:rPr>
              <a:t>=</a:t>
            </a:r>
            <a:r>
              <a:rPr kumimoji="0" lang="he-IL" altLang="he-IL" b="0" i="0" u="none" strike="noStrike" cap="none" normalizeH="0" baseline="0" dirty="0">
                <a:ln>
                  <a:noFill/>
                </a:ln>
                <a:solidFill>
                  <a:srgbClr val="AD9361"/>
                </a:solidFill>
                <a:effectLst/>
                <a:latin typeface="Consolas" panose="020B0609020204030204" pitchFamily="49" charset="0"/>
              </a:rPr>
              <a:t>'rmsprop'</a:t>
            </a:r>
            <a:r>
              <a:rPr kumimoji="0" lang="he-IL" altLang="he-IL" b="0" i="0" u="none" strike="noStrike" cap="none" normalizeH="0" baseline="0" dirty="0">
                <a:ln>
                  <a:noFill/>
                </a:ln>
                <a:solidFill>
                  <a:srgbClr val="DADADA"/>
                </a:solidFill>
                <a:effectLst/>
                <a:latin typeface="Consolas" panose="020B0609020204030204" pitchFamily="49" charset="0"/>
              </a:rPr>
              <a:t>, </a:t>
            </a:r>
            <a:r>
              <a:rPr kumimoji="0" lang="he-IL" altLang="he-IL" b="0" i="0" u="none" strike="noStrike" cap="none" normalizeH="0" baseline="0" dirty="0">
                <a:ln>
                  <a:noFill/>
                </a:ln>
                <a:solidFill>
                  <a:srgbClr val="C1C144"/>
                </a:solidFill>
                <a:effectLst/>
                <a:latin typeface="Consolas" panose="020B0609020204030204" pitchFamily="49" charset="0"/>
              </a:rPr>
              <a:t>loss</a:t>
            </a:r>
            <a:r>
              <a:rPr kumimoji="0" lang="he-IL" altLang="he-IL" b="0" i="0" u="none" strike="noStrike" cap="none" normalizeH="0" baseline="0" dirty="0">
                <a:ln>
                  <a:noFill/>
                </a:ln>
                <a:solidFill>
                  <a:srgbClr val="47B8D6"/>
                </a:solidFill>
                <a:effectLst/>
                <a:latin typeface="Consolas" panose="020B0609020204030204" pitchFamily="49" charset="0"/>
              </a:rPr>
              <a:t>=</a:t>
            </a:r>
            <a:r>
              <a:rPr kumimoji="0" lang="he-IL" altLang="he-IL" b="1" i="0" u="none" strike="noStrike" cap="none" normalizeH="0" baseline="0" dirty="0">
                <a:ln>
                  <a:noFill/>
                </a:ln>
                <a:solidFill>
                  <a:srgbClr val="DE8E30"/>
                </a:solidFill>
                <a:effectLst/>
                <a:latin typeface="Consolas" panose="020B0609020204030204" pitchFamily="49" charset="0"/>
              </a:rPr>
              <a:t>None</a:t>
            </a:r>
            <a:r>
              <a:rPr kumimoji="0" lang="en-US" altLang="he-IL" b="0" i="0" u="none" strike="noStrike" cap="none" normalizeH="0" baseline="0" dirty="0">
                <a:ln>
                  <a:noFill/>
                </a:ln>
                <a:solidFill>
                  <a:srgbClr val="DADADA"/>
                </a:solidFill>
                <a:effectLst/>
                <a:latin typeface="Consolas" panose="020B0609020204030204" pitchFamily="49" charset="0"/>
              </a:rPr>
              <a: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p:cNvSpPr/>
              <p:nvPr/>
            </p:nvSpPr>
            <p:spPr>
              <a:xfrm>
                <a:off x="-1" y="1784737"/>
                <a:ext cx="12118639" cy="1129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𝐾𝐿</m:t>
                      </m:r>
                      <m:r>
                        <a:rPr lang="en-US" sz="3600" b="0" i="1" smtClean="0">
                          <a:latin typeface="Cambria Math" panose="02040503050406030204" pitchFamily="18" charset="0"/>
                        </a:rPr>
                        <m:t>[</m:t>
                      </m:r>
                      <m:r>
                        <a:rPr lang="en-US" sz="3600" b="0" i="1" smtClean="0">
                          <a:latin typeface="Cambria Math" panose="02040503050406030204" pitchFamily="18" charset="0"/>
                        </a:rPr>
                        <m:t>𝑁</m:t>
                      </m:r>
                      <m:r>
                        <a:rPr lang="en-US" sz="3600" b="0" i="1" smtClean="0">
                          <a:latin typeface="Cambria Math" panose="02040503050406030204" pitchFamily="18" charset="0"/>
                        </a:rPr>
                        <m:t>(</m:t>
                      </m:r>
                      <m:r>
                        <a:rPr lang="en-US" sz="3600" b="0" i="1" smtClean="0">
                          <a:latin typeface="Cambria Math" panose="02040503050406030204" pitchFamily="18" charset="0"/>
                        </a:rPr>
                        <m:t>𝜇</m:t>
                      </m:r>
                      <m:r>
                        <a:rPr lang="en-US" sz="3600" b="0" i="1" smtClean="0">
                          <a:latin typeface="Cambria Math" panose="02040503050406030204" pitchFamily="18" charset="0"/>
                        </a:rPr>
                        <m:t>,</m:t>
                      </m:r>
                      <m:r>
                        <m:rPr>
                          <m:sty m:val="p"/>
                        </m:rPr>
                        <a:rPr lang="en-US" sz="3600" b="0" i="0" smtClean="0">
                          <a:latin typeface="Cambria Math" panose="02040503050406030204" pitchFamily="18" charset="0"/>
                        </a:rPr>
                        <m:t>Σ</m:t>
                      </m:r>
                      <m:r>
                        <a:rPr lang="en-US" sz="3600" b="0" i="0" smtClean="0">
                          <a:latin typeface="Cambria Math" panose="02040503050406030204" pitchFamily="18" charset="0"/>
                        </a:rPr>
                        <m:t>)||</m:t>
                      </m:r>
                      <m:r>
                        <m:rPr>
                          <m:sty m:val="p"/>
                        </m:rPr>
                        <a:rPr lang="en-US" sz="3600" b="0" i="0" smtClean="0">
                          <a:latin typeface="Cambria Math" panose="02040503050406030204" pitchFamily="18" charset="0"/>
                        </a:rPr>
                        <m:t>N</m:t>
                      </m:r>
                      <m:d>
                        <m:dPr>
                          <m:ctrlPr>
                            <a:rPr lang="en-US" sz="3600" i="1" smtClean="0">
                              <a:latin typeface="Cambria Math" panose="02040503050406030204" pitchFamily="18" charset="0"/>
                            </a:rPr>
                          </m:ctrlPr>
                        </m:dPr>
                        <m:e>
                          <m:r>
                            <a:rPr lang="en-US" sz="3600" b="0" i="0" smtClean="0">
                              <a:latin typeface="Cambria Math" panose="02040503050406030204" pitchFamily="18" charset="0"/>
                            </a:rPr>
                            <m:t>0,1</m:t>
                          </m:r>
                        </m:e>
                      </m:d>
                      <m:r>
                        <a:rPr lang="en-US" sz="3600" b="0" i="0" smtClean="0">
                          <a:latin typeface="Cambria Math" panose="02040503050406030204" pitchFamily="18" charset="0"/>
                        </a:rPr>
                        <m:t>]=−</m:t>
                      </m:r>
                      <m:f>
                        <m:fPr>
                          <m:ctrlPr>
                            <a:rPr lang="en-US" sz="3600" i="1" smtClean="0">
                              <a:latin typeface="Cambria Math" panose="02040503050406030204" pitchFamily="18" charset="0"/>
                            </a:rPr>
                          </m:ctrlPr>
                        </m:fPr>
                        <m:num>
                          <m:r>
                            <a:rPr lang="en-US" sz="3600" b="0" i="0" smtClean="0">
                              <a:latin typeface="Cambria Math" panose="02040503050406030204" pitchFamily="18" charset="0"/>
                            </a:rPr>
                            <m:t>1</m:t>
                          </m:r>
                        </m:num>
                        <m:den>
                          <m:r>
                            <a:rPr lang="en-US" sz="3600" b="0" i="0" smtClean="0">
                              <a:latin typeface="Cambria Math" panose="02040503050406030204" pitchFamily="18" charset="0"/>
                            </a:rPr>
                            <m:t>2</m:t>
                          </m:r>
                        </m:den>
                      </m:f>
                      <m:d>
                        <m:dPr>
                          <m:begChr m:val="["/>
                          <m:endChr m:val="]"/>
                          <m:ctrlPr>
                            <a:rPr lang="en-US" sz="3600" i="1" smtClean="0">
                              <a:latin typeface="Cambria Math" panose="02040503050406030204" pitchFamily="18" charset="0"/>
                            </a:rPr>
                          </m:ctrlPr>
                        </m:dPr>
                        <m:e>
                          <m:r>
                            <a:rPr lang="en-US" sz="3600" b="0" i="1">
                              <a:latin typeface="Cambria Math" panose="02040503050406030204" pitchFamily="18" charset="0"/>
                            </a:rPr>
                            <m:t>𝑛</m:t>
                          </m:r>
                          <m:r>
                            <a:rPr lang="en-US" sz="3600" b="0" i="1">
                              <a:latin typeface="Cambria Math" panose="02040503050406030204" pitchFamily="18" charset="0"/>
                            </a:rPr>
                            <m:t>+</m:t>
                          </m:r>
                          <m:r>
                            <m:rPr>
                              <m:sty m:val="p"/>
                            </m:rPr>
                            <a:rPr lang="en-US" sz="3600" b="0">
                              <a:latin typeface="Cambria Math" panose="02040503050406030204" pitchFamily="18" charset="0"/>
                            </a:rPr>
                            <m:t>log</m:t>
                          </m:r>
                          <m:r>
                            <a:rPr lang="en-US" sz="3600" b="0" i="1">
                              <a:latin typeface="Cambria Math" panose="02040503050406030204" pitchFamily="18" charset="0"/>
                            </a:rPr>
                            <m:t>(</m:t>
                          </m:r>
                          <m:r>
                            <m:rPr>
                              <m:sty m:val="p"/>
                            </m:rPr>
                            <a:rPr lang="en-US" sz="3600" b="0">
                              <a:latin typeface="Cambria Math" panose="02040503050406030204" pitchFamily="18" charset="0"/>
                            </a:rPr>
                            <m:t>det</m:t>
                          </m:r>
                          <m:d>
                            <m:dPr>
                              <m:ctrlPr>
                                <a:rPr lang="en-US" sz="3600" i="1">
                                  <a:latin typeface="Cambria Math" panose="02040503050406030204" pitchFamily="18" charset="0"/>
                                </a:rPr>
                              </m:ctrlPr>
                            </m:dPr>
                            <m:e>
                              <m:r>
                                <m:rPr>
                                  <m:sty m:val="p"/>
                                </m:rPr>
                                <a:rPr lang="en-US" sz="3600" b="0">
                                  <a:latin typeface="Cambria Math" panose="02040503050406030204" pitchFamily="18" charset="0"/>
                                </a:rPr>
                                <m:t>Σ</m:t>
                              </m:r>
                            </m:e>
                          </m:d>
                          <m:r>
                            <a:rPr lang="en-US" sz="3600" b="0" i="1">
                              <a:latin typeface="Cambria Math" panose="02040503050406030204" pitchFamily="18" charset="0"/>
                            </a:rPr>
                            <m:t>)</m:t>
                          </m:r>
                          <m:r>
                            <a:rPr lang="en-US" sz="3600" b="0" i="1" smtClean="0">
                              <a:latin typeface="Cambria Math" panose="02040503050406030204" pitchFamily="18" charset="0"/>
                            </a:rPr>
                            <m:t>−</m:t>
                          </m:r>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𝜇</m:t>
                              </m:r>
                            </m:e>
                            <m:sup>
                              <m:r>
                                <a:rPr lang="en-US" sz="3600" b="0" i="1" smtClean="0">
                                  <a:latin typeface="Cambria Math" panose="02040503050406030204" pitchFamily="18" charset="0"/>
                                </a:rPr>
                                <m:t>𝑇</m:t>
                              </m:r>
                            </m:sup>
                          </m:sSup>
                          <m:r>
                            <a:rPr lang="en-US" sz="3600" b="0" i="1">
                              <a:latin typeface="Cambria Math" panose="02040503050406030204" pitchFamily="18" charset="0"/>
                            </a:rPr>
                            <m:t>𝜇</m:t>
                          </m:r>
                          <m:r>
                            <a:rPr lang="en-US" sz="3600" b="0" i="1">
                              <a:latin typeface="Cambria Math" panose="02040503050406030204" pitchFamily="18" charset="0"/>
                            </a:rPr>
                            <m:t>−</m:t>
                          </m:r>
                          <m:r>
                            <a:rPr lang="en-US" sz="3600" b="0" i="1">
                              <a:latin typeface="Cambria Math" panose="02040503050406030204" pitchFamily="18" charset="0"/>
                            </a:rPr>
                            <m:t>𝑡𝑟</m:t>
                          </m:r>
                          <m:d>
                            <m:dPr>
                              <m:ctrlPr>
                                <a:rPr lang="en-US" sz="3600" i="1">
                                  <a:latin typeface="Cambria Math" panose="02040503050406030204" pitchFamily="18" charset="0"/>
                                </a:rPr>
                              </m:ctrlPr>
                            </m:dPr>
                            <m:e>
                              <m:r>
                                <m:rPr>
                                  <m:sty m:val="p"/>
                                </m:rPr>
                                <a:rPr lang="en-US" sz="3600" b="0" i="1">
                                  <a:latin typeface="Cambria Math" panose="02040503050406030204" pitchFamily="18" charset="0"/>
                                </a:rPr>
                                <m:t>Σ</m:t>
                              </m:r>
                            </m:e>
                          </m:d>
                        </m:e>
                      </m:d>
                    </m:oMath>
                  </m:oMathPara>
                </a14:m>
                <a:endParaRPr lang="he-IL" sz="3600" dirty="0"/>
              </a:p>
            </p:txBody>
          </p:sp>
        </mc:Choice>
        <mc:Fallback xmlns="">
          <p:sp>
            <p:nvSpPr>
              <p:cNvPr id="10" name="Rectangle 9"/>
              <p:cNvSpPr>
                <a:spLocks noRot="1" noChangeAspect="1" noMove="1" noResize="1" noEditPoints="1" noAdjustHandles="1" noChangeArrowheads="1" noChangeShapeType="1" noTextEdit="1"/>
              </p:cNvSpPr>
              <p:nvPr/>
            </p:nvSpPr>
            <p:spPr>
              <a:xfrm>
                <a:off x="-1" y="1784737"/>
                <a:ext cx="12118639" cy="1129476"/>
              </a:xfrm>
              <a:prstGeom prst="rect">
                <a:avLst/>
              </a:prstGeo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431943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417428" cy="1325563"/>
          </a:xfrm>
        </p:spPr>
        <p:txBody>
          <a:bodyPr/>
          <a:lstStyle/>
          <a:p>
            <a:r>
              <a:rPr lang="en-US" dirty="0"/>
              <a:t>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628" y="0"/>
            <a:ext cx="5936372" cy="6858000"/>
          </a:xfrm>
          <a:prstGeom prst="rect">
            <a:avLst/>
          </a:prstGeom>
        </p:spPr>
      </p:pic>
      <p:sp>
        <p:nvSpPr>
          <p:cNvPr id="6" name="Content Placeholder 5"/>
          <p:cNvSpPr>
            <a:spLocks noGrp="1"/>
          </p:cNvSpPr>
          <p:nvPr>
            <p:ph idx="1"/>
          </p:nvPr>
        </p:nvSpPr>
        <p:spPr>
          <a:xfrm>
            <a:off x="838200" y="1825625"/>
            <a:ext cx="5417428" cy="4351338"/>
          </a:xfrm>
        </p:spPr>
        <p:txBody>
          <a:bodyPr/>
          <a:lstStyle/>
          <a:p>
            <a:r>
              <a:rPr lang="en-US" dirty="0"/>
              <a:t>Very similar to the regular autoencoder</a:t>
            </a:r>
          </a:p>
          <a:p>
            <a:r>
              <a:rPr lang="en-US" dirty="0"/>
              <a:t>The probabilistic nature of the VAE is enabled using a sampling layer</a:t>
            </a:r>
          </a:p>
          <a:p>
            <a:endParaRPr lang="en-US" dirty="0"/>
          </a:p>
        </p:txBody>
      </p:sp>
    </p:spTree>
    <p:extLst>
      <p:ext uri="{BB962C8B-B14F-4D97-AF65-F5344CB8AC3E}">
        <p14:creationId xmlns:p14="http://schemas.microsoft.com/office/powerpoint/2010/main" val="889199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VAE motivation</a:t>
            </a:r>
            <a:endParaRPr lang="he-IL" dirty="0"/>
          </a:p>
        </p:txBody>
      </p:sp>
      <p:sp>
        <p:nvSpPr>
          <p:cNvPr id="3" name="Content Placeholder 2"/>
          <p:cNvSpPr>
            <a:spLocks noGrp="1"/>
          </p:cNvSpPr>
          <p:nvPr>
            <p:ph idx="1"/>
          </p:nvPr>
        </p:nvSpPr>
        <p:spPr>
          <a:xfrm>
            <a:off x="357187" y="1778000"/>
            <a:ext cx="11477625" cy="4351338"/>
          </a:xfrm>
        </p:spPr>
        <p:txBody>
          <a:bodyPr/>
          <a:lstStyle/>
          <a:p>
            <a:r>
              <a:rPr lang="en-US" dirty="0"/>
              <a:t>VAE are a deep learning technique for learning useful latent representations</a:t>
            </a:r>
          </a:p>
          <a:p>
            <a:pPr lvl="1"/>
            <a:r>
              <a:rPr lang="en-US" dirty="0"/>
              <a:t>Image Generation</a:t>
            </a:r>
          </a:p>
          <a:p>
            <a:pPr lvl="1"/>
            <a:r>
              <a:rPr lang="en-US" dirty="0"/>
              <a:t>Latent Space Interpolation</a:t>
            </a:r>
          </a:p>
          <a:p>
            <a:pPr lvl="1"/>
            <a:r>
              <a:rPr lang="en-US" dirty="0"/>
              <a:t>Latent Space Arithmetic</a:t>
            </a:r>
          </a:p>
          <a:p>
            <a:pPr lvl="1"/>
            <a:endParaRPr lang="en-US" dirty="0"/>
          </a:p>
          <a:p>
            <a:r>
              <a:rPr lang="en-US" dirty="0"/>
              <a:t>Is the new learned latent space useful?</a:t>
            </a:r>
            <a:endParaRPr lang="he-IL" dirty="0"/>
          </a:p>
        </p:txBody>
      </p:sp>
    </p:spTree>
    <p:extLst>
      <p:ext uri="{BB962C8B-B14F-4D97-AF65-F5344CB8AC3E}">
        <p14:creationId xmlns:p14="http://schemas.microsoft.com/office/powerpoint/2010/main" val="2474195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Space Visualizations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96" y="2044759"/>
            <a:ext cx="3931307" cy="38776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4871" y="2044758"/>
            <a:ext cx="3802411" cy="387760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6951" y="2044759"/>
            <a:ext cx="3759447" cy="3877601"/>
          </a:xfrm>
          <a:prstGeom prst="rect">
            <a:avLst/>
          </a:prstGeom>
        </p:spPr>
      </p:pic>
      <p:sp>
        <p:nvSpPr>
          <p:cNvPr id="8" name="TextBox 7"/>
          <p:cNvSpPr txBox="1"/>
          <p:nvPr/>
        </p:nvSpPr>
        <p:spPr>
          <a:xfrm>
            <a:off x="441692" y="1542197"/>
            <a:ext cx="3575713" cy="369332"/>
          </a:xfrm>
          <a:prstGeom prst="rect">
            <a:avLst/>
          </a:prstGeom>
          <a:noFill/>
        </p:spPr>
        <p:txBody>
          <a:bodyPr wrap="square" rtlCol="0">
            <a:spAutoFit/>
          </a:bodyPr>
          <a:lstStyle/>
          <a:p>
            <a:pPr algn="ctr"/>
            <a:r>
              <a:rPr lang="en-US" b="1" i="1" dirty="0"/>
              <a:t>KL Divergence</a:t>
            </a:r>
          </a:p>
        </p:txBody>
      </p:sp>
      <p:sp>
        <p:nvSpPr>
          <p:cNvPr id="9" name="TextBox 8"/>
          <p:cNvSpPr txBox="1"/>
          <p:nvPr/>
        </p:nvSpPr>
        <p:spPr>
          <a:xfrm>
            <a:off x="4413913" y="1556687"/>
            <a:ext cx="3575713" cy="369332"/>
          </a:xfrm>
          <a:prstGeom prst="rect">
            <a:avLst/>
          </a:prstGeom>
          <a:noFill/>
        </p:spPr>
        <p:txBody>
          <a:bodyPr wrap="square" rtlCol="0">
            <a:spAutoFit/>
          </a:bodyPr>
          <a:lstStyle/>
          <a:p>
            <a:pPr algn="ctr"/>
            <a:r>
              <a:rPr lang="en-US" b="1" i="1" dirty="0"/>
              <a:t>Reconstruction</a:t>
            </a:r>
          </a:p>
        </p:txBody>
      </p:sp>
      <p:sp>
        <p:nvSpPr>
          <p:cNvPr id="10" name="TextBox 9"/>
          <p:cNvSpPr txBox="1"/>
          <p:nvPr/>
        </p:nvSpPr>
        <p:spPr>
          <a:xfrm>
            <a:off x="8288817" y="1542197"/>
            <a:ext cx="3575713" cy="369332"/>
          </a:xfrm>
          <a:prstGeom prst="rect">
            <a:avLst/>
          </a:prstGeom>
          <a:noFill/>
        </p:spPr>
        <p:txBody>
          <a:bodyPr wrap="square" rtlCol="0">
            <a:spAutoFit/>
          </a:bodyPr>
          <a:lstStyle/>
          <a:p>
            <a:pPr algn="ctr"/>
            <a:r>
              <a:rPr lang="en-US" b="1" i="1" dirty="0"/>
              <a:t>Reconstruction + KL Divergence</a:t>
            </a:r>
          </a:p>
        </p:txBody>
      </p:sp>
    </p:spTree>
    <p:extLst>
      <p:ext uri="{BB962C8B-B14F-4D97-AF65-F5344CB8AC3E}">
        <p14:creationId xmlns:p14="http://schemas.microsoft.com/office/powerpoint/2010/main" val="2493563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Numbers (MNIST)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772" y="1690688"/>
            <a:ext cx="4687738" cy="4615865"/>
          </a:xfrm>
          <a:prstGeom prst="rect">
            <a:avLst/>
          </a:prstGeom>
        </p:spPr>
      </p:pic>
      <p:sp>
        <p:nvSpPr>
          <p:cNvPr id="5" name="TextBox 4"/>
          <p:cNvSpPr txBox="1"/>
          <p:nvPr/>
        </p:nvSpPr>
        <p:spPr>
          <a:xfrm>
            <a:off x="1534784" y="6378147"/>
            <a:ext cx="3575713" cy="369332"/>
          </a:xfrm>
          <a:prstGeom prst="rect">
            <a:avLst/>
          </a:prstGeom>
          <a:noFill/>
        </p:spPr>
        <p:txBody>
          <a:bodyPr wrap="square" rtlCol="0">
            <a:spAutoFit/>
          </a:bodyPr>
          <a:lstStyle/>
          <a:p>
            <a:pPr algn="ctr"/>
            <a:r>
              <a:rPr lang="en-US" b="1" i="1" dirty="0"/>
              <a:t>Generating Images from VAE</a:t>
            </a:r>
          </a:p>
        </p:txBody>
      </p:sp>
      <p:sp>
        <p:nvSpPr>
          <p:cNvPr id="6" name="TextBox 5"/>
          <p:cNvSpPr txBox="1"/>
          <p:nvPr/>
        </p:nvSpPr>
        <p:spPr>
          <a:xfrm>
            <a:off x="6757745" y="6384069"/>
            <a:ext cx="4496014" cy="369332"/>
          </a:xfrm>
          <a:prstGeom prst="rect">
            <a:avLst/>
          </a:prstGeom>
          <a:noFill/>
        </p:spPr>
        <p:txBody>
          <a:bodyPr wrap="square" rtlCol="0">
            <a:spAutoFit/>
          </a:bodyPr>
          <a:lstStyle/>
          <a:p>
            <a:pPr algn="ctr"/>
            <a:r>
              <a:rPr lang="en-US" b="1" i="1" dirty="0"/>
              <a:t>“Generating” Images from Traditional AE</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706" y="1690688"/>
            <a:ext cx="4696093" cy="4624092"/>
          </a:xfrm>
          <a:prstGeom prst="rect">
            <a:avLst/>
          </a:prstGeom>
        </p:spPr>
      </p:pic>
    </p:spTree>
    <p:extLst>
      <p:ext uri="{BB962C8B-B14F-4D97-AF65-F5344CB8AC3E}">
        <p14:creationId xmlns:p14="http://schemas.microsoft.com/office/powerpoint/2010/main" val="405490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Faces (</a:t>
            </a:r>
            <a:r>
              <a:rPr lang="en-US" dirty="0" err="1"/>
              <a:t>CelebA</a:t>
            </a:r>
            <a:r>
              <a:rPr lang="en-US" dirty="0"/>
              <a:t>)</a:t>
            </a:r>
            <a:endParaRPr lang="he-IL" dirty="0"/>
          </a:p>
        </p:txBody>
      </p:sp>
      <p:sp>
        <p:nvSpPr>
          <p:cNvPr id="3" name="Content Placeholder 2"/>
          <p:cNvSpPr>
            <a:spLocks noGrp="1"/>
          </p:cNvSpPr>
          <p:nvPr>
            <p:ph idx="1"/>
          </p:nvPr>
        </p:nvSpPr>
        <p:spPr/>
        <p:txBody>
          <a:bodyPr/>
          <a:lstStyle/>
          <a:p>
            <a:endParaRPr lang="he-IL" dirty="0"/>
          </a:p>
        </p:txBody>
      </p:sp>
      <p:pic>
        <p:nvPicPr>
          <p:cNvPr id="1028" name="Picture 4" descr="vae_rand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813" y="1485106"/>
            <a:ext cx="5032374"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690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Space Interpolation</a:t>
            </a:r>
            <a:endParaRPr lang="he-IL" dirty="0"/>
          </a:p>
        </p:txBody>
      </p:sp>
      <p:sp>
        <p:nvSpPr>
          <p:cNvPr id="7" name="Content Placeholder 6"/>
          <p:cNvSpPr>
            <a:spLocks noGrp="1"/>
          </p:cNvSpPr>
          <p:nvPr>
            <p:ph idx="1"/>
          </p:nvPr>
        </p:nvSpPr>
        <p:spPr/>
        <p:txBody>
          <a:bodyPr/>
          <a:lstStyle/>
          <a:p>
            <a:r>
              <a:rPr lang="en-US" dirty="0"/>
              <a:t>If the latent space representation is useful, maybe we could take two different images, represent them as points in latent space, and create images from the line connecting the two points?</a:t>
            </a:r>
            <a:endParaRPr lang="he-IL" dirty="0"/>
          </a:p>
        </p:txBody>
      </p:sp>
      <p:pic>
        <p:nvPicPr>
          <p:cNvPr id="3078" name="Picture 6" descr="Image result for Latent 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075" y="3494309"/>
            <a:ext cx="3759200" cy="2817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25" y="3618135"/>
            <a:ext cx="952500" cy="4762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625" y="4329112"/>
            <a:ext cx="952500" cy="47625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2599" y="3923273"/>
            <a:ext cx="4054475" cy="1959663"/>
          </a:xfrm>
          <a:prstGeom prst="rect">
            <a:avLst/>
          </a:prstGeom>
        </p:spPr>
      </p:pic>
      <p:pic>
        <p:nvPicPr>
          <p:cNvPr id="3080" name="Picture 8" descr="https://cdn-images-1.medium.com/max/800/1*vR5kbTi1Icqg8_g6dSE43A.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190625" y="5038725"/>
            <a:ext cx="952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cdn-images-1.medium.com/max/800/1*vRiXZd55FUkEzjVKql-2qw.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190625" y="5748338"/>
            <a:ext cx="95250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253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Space Arithmetic</a:t>
            </a:r>
            <a:endParaRPr lang="he-IL" dirty="0"/>
          </a:p>
        </p:txBody>
      </p:sp>
      <p:sp>
        <p:nvSpPr>
          <p:cNvPr id="3" name="Content Placeholder 2"/>
          <p:cNvSpPr>
            <a:spLocks noGrp="1"/>
          </p:cNvSpPr>
          <p:nvPr>
            <p:ph idx="1"/>
          </p:nvPr>
        </p:nvSpPr>
        <p:spPr/>
        <p:txBody>
          <a:bodyPr/>
          <a:lstStyle/>
          <a:p>
            <a:r>
              <a:rPr lang="en-US" dirty="0"/>
              <a:t>Instead of interpolation, could we extract the latent vector responsible for a specific attribute?</a:t>
            </a:r>
            <a:endParaRPr lang="he-IL" dirty="0"/>
          </a:p>
        </p:txBody>
      </p:sp>
      <p:pic>
        <p:nvPicPr>
          <p:cNvPr id="7170" name="Picture 2" descr="Image result for word to v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2647" y="3217399"/>
            <a:ext cx="7645400" cy="26746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4" y="3905250"/>
            <a:ext cx="3134447" cy="1514983"/>
          </a:xfrm>
          <a:prstGeom prst="rect">
            <a:avLst/>
          </a:prstGeom>
        </p:spPr>
      </p:pic>
    </p:spTree>
    <p:extLst>
      <p:ext uri="{BB962C8B-B14F-4D97-AF65-F5344CB8AC3E}">
        <p14:creationId xmlns:p14="http://schemas.microsoft.com/office/powerpoint/2010/main" val="1647705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Space Arithmetic</a:t>
            </a:r>
            <a:endParaRPr lang="he-IL" dirty="0"/>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25" y="2847975"/>
            <a:ext cx="7692030" cy="2024218"/>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068" y="1461762"/>
            <a:ext cx="3991532" cy="4658375"/>
          </a:xfrm>
          <a:prstGeom prst="rect">
            <a:avLst/>
          </a:prstGeom>
        </p:spPr>
      </p:pic>
    </p:spTree>
    <p:extLst>
      <p:ext uri="{BB962C8B-B14F-4D97-AF65-F5344CB8AC3E}">
        <p14:creationId xmlns:p14="http://schemas.microsoft.com/office/powerpoint/2010/main" val="383497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Space Arithmetic</a:t>
            </a:r>
            <a:endParaRPr lang="he-IL" dirty="0"/>
          </a:p>
        </p:txBody>
      </p:sp>
      <p:pic>
        <p:nvPicPr>
          <p:cNvPr id="4" name="Picture 2" descr="Figure 6. Vector arithmetic for visual attributes. Each row is the generated faces from latent vector zleft by adding or subtracting an attribute-specific vector, i.e., zleft + α zsmiling , where α = 0, 0.1, . . . , 1. The first row is the transition by adding a smiling vector with a linear factor α from left to right, the second row is the transition by subtracting a smiling vector, the third and fourth row are the results by adding a eyeglass vector to the latent representation for a man and women, and the last row shows results by subtracting an eyeglass vector."/>
          <p:cNvPicPr>
            <a:picLocks noChangeAspect="1" noChangeArrowheads="1"/>
          </p:cNvPicPr>
          <p:nvPr/>
        </p:nvPicPr>
        <p:blipFill rotWithShape="1">
          <a:blip r:embed="rId3">
            <a:extLst>
              <a:ext uri="{28A0092B-C50C-407E-A947-70E740481C1C}">
                <a14:useLocalDpi xmlns:a14="http://schemas.microsoft.com/office/drawing/2010/main" val="0"/>
              </a:ext>
            </a:extLst>
          </a:blip>
          <a:srcRect l="13683" t="4372" r="9744" b="8590"/>
          <a:stretch/>
        </p:blipFill>
        <p:spPr bwMode="auto">
          <a:xfrm>
            <a:off x="1990724" y="1388177"/>
            <a:ext cx="8796799" cy="498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069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Music VAE</a:t>
            </a:r>
            <a:endParaRPr lang="he-IL" dirty="0"/>
          </a:p>
        </p:txBody>
      </p:sp>
      <p:pic>
        <p:nvPicPr>
          <p:cNvPr id="4" name="G5JT16flZwM"/>
          <p:cNvPicPr>
            <a:picLocks noGrp="1" noRot="1" noChangeAspect="1"/>
          </p:cNvPicPr>
          <p:nvPr>
            <p:ph idx="1"/>
            <a:videoFile r:link="rId1"/>
          </p:nvPr>
        </p:nvPicPr>
        <p:blipFill>
          <a:blip r:embed="rId3"/>
          <a:stretch>
            <a:fillRect/>
          </a:stretch>
        </p:blipFill>
        <p:spPr>
          <a:xfrm>
            <a:off x="2190750" y="1819870"/>
            <a:ext cx="7781925" cy="4377333"/>
          </a:xfrm>
          <a:prstGeom prst="rect">
            <a:avLst/>
          </a:prstGeom>
        </p:spPr>
      </p:pic>
    </p:spTree>
    <p:extLst>
      <p:ext uri="{BB962C8B-B14F-4D97-AF65-F5344CB8AC3E}">
        <p14:creationId xmlns:p14="http://schemas.microsoft.com/office/powerpoint/2010/main" val="22187103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38200" y="1825625"/>
            <a:ext cx="10879318" cy="4351338"/>
          </a:xfrm>
        </p:spPr>
        <p:txBody>
          <a:bodyPr/>
          <a:lstStyle/>
          <a:p>
            <a:r>
              <a:rPr lang="en-US" dirty="0"/>
              <a:t>Probabilistic spin to traditional autoencoders</a:t>
            </a:r>
          </a:p>
          <a:p>
            <a:r>
              <a:rPr lang="en-US" dirty="0"/>
              <a:t>Defines an intractable distribution and optimizes a variational lower bound</a:t>
            </a:r>
          </a:p>
          <a:p>
            <a:r>
              <a:rPr lang="en-US" dirty="0"/>
              <a:t>Allows data generation and a useful latent representation</a:t>
            </a:r>
          </a:p>
          <a:p>
            <a:r>
              <a:rPr lang="en-US" dirty="0"/>
              <a:t>Samples blurrier and lower quality images compared to state-of-the-art techniques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642" y="4265980"/>
            <a:ext cx="3616715" cy="2257530"/>
          </a:xfrm>
          <a:prstGeom prst="rect">
            <a:avLst/>
          </a:prstGeom>
        </p:spPr>
      </p:pic>
    </p:spTree>
    <p:extLst>
      <p:ext uri="{BB962C8B-B14F-4D97-AF65-F5344CB8AC3E}">
        <p14:creationId xmlns:p14="http://schemas.microsoft.com/office/powerpoint/2010/main" val="813735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 </a:t>
            </a:r>
            <a:r>
              <a:rPr lang="en-IL" dirty="0"/>
              <a:t>–</a:t>
            </a:r>
            <a:r>
              <a:rPr lang="en-US" dirty="0"/>
              <a:t> Probabilistic Intuition</a:t>
            </a: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838" y="1597405"/>
            <a:ext cx="9008324" cy="5046283"/>
          </a:xfrm>
          <a:prstGeom prst="rect">
            <a:avLst/>
          </a:prstGeom>
        </p:spPr>
      </p:pic>
    </p:spTree>
    <p:extLst>
      <p:ext uri="{BB962C8B-B14F-4D97-AF65-F5344CB8AC3E}">
        <p14:creationId xmlns:p14="http://schemas.microsoft.com/office/powerpoint/2010/main" val="2574242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a:xfrm>
            <a:off x="269158" y="1573104"/>
            <a:ext cx="11653684" cy="4351338"/>
          </a:xfrm>
        </p:spPr>
        <p:txBody>
          <a:bodyPr>
            <a:noAutofit/>
          </a:bodyPr>
          <a:lstStyle/>
          <a:p>
            <a:pPr marL="180000">
              <a:lnSpc>
                <a:spcPct val="100000"/>
              </a:lnSpc>
            </a:pPr>
            <a:r>
              <a:rPr lang="en-US" sz="1800" dirty="0"/>
              <a:t>https://arxiv.org/pdf/1312.6114.pdf</a:t>
            </a:r>
          </a:p>
          <a:p>
            <a:pPr marL="180000">
              <a:lnSpc>
                <a:spcPct val="100000"/>
              </a:lnSpc>
            </a:pPr>
            <a:r>
              <a:rPr lang="en-US" sz="1800" dirty="0"/>
              <a:t>https://arxiv.org/pdf/1606.05908.pdf</a:t>
            </a:r>
          </a:p>
          <a:p>
            <a:pPr marL="180000">
              <a:lnSpc>
                <a:spcPct val="100000"/>
              </a:lnSpc>
            </a:pPr>
            <a:r>
              <a:rPr lang="en-US" sz="1800" dirty="0"/>
              <a:t>https://arxiv.org/pdf/1502.04623.pdf</a:t>
            </a:r>
          </a:p>
          <a:p>
            <a:pPr marL="180000">
              <a:lnSpc>
                <a:spcPct val="100000"/>
              </a:lnSpc>
            </a:pPr>
            <a:r>
              <a:rPr lang="en-US" sz="1800" dirty="0"/>
              <a:t>http://blog.fastforwardlabs.com/2016/08/12/introducing-variational-autoencoders-in-prose-and.html</a:t>
            </a:r>
          </a:p>
          <a:p>
            <a:pPr marL="180000">
              <a:lnSpc>
                <a:spcPct val="100000"/>
              </a:lnSpc>
            </a:pPr>
            <a:r>
              <a:rPr lang="en-US" sz="1800" dirty="0"/>
              <a:t>http://blog.fastforwardlabs.com/2016/08/22/under-the-hood-of-the-variational-autoencoder-in.html</a:t>
            </a:r>
          </a:p>
          <a:p>
            <a:pPr marL="180000">
              <a:lnSpc>
                <a:spcPct val="100000"/>
              </a:lnSpc>
              <a:defRPr/>
            </a:pPr>
            <a:r>
              <a:rPr lang="en-US" sz="1800" dirty="0"/>
              <a:t>https://ermongroup.github.io/cs228-notes/extras/vae/</a:t>
            </a:r>
          </a:p>
          <a:p>
            <a:pPr marL="180000">
              <a:lnSpc>
                <a:spcPct val="100000"/>
              </a:lnSpc>
              <a:defRPr/>
            </a:pPr>
            <a:r>
              <a:rPr lang="en-US" sz="1800" dirty="0"/>
              <a:t>http://kvfrans.com/variational-autoencoders-explained/</a:t>
            </a:r>
          </a:p>
          <a:p>
            <a:pPr marL="180000">
              <a:lnSpc>
                <a:spcPct val="100000"/>
              </a:lnSpc>
            </a:pPr>
            <a:r>
              <a:rPr lang="en-US" sz="1800" dirty="0"/>
              <a:t>https://stats.stackexchange.com/questions/267924/explanation-of-the-free-bits-technique-for-variational-autoencoders</a:t>
            </a:r>
          </a:p>
          <a:p>
            <a:pPr marL="180000">
              <a:lnSpc>
                <a:spcPct val="100000"/>
              </a:lnSpc>
              <a:defRPr/>
            </a:pPr>
            <a:r>
              <a:rPr lang="en-US" sz="1800" dirty="0"/>
              <a:t>http://szhao.me/2017/06/10/a-tutorial-on-mmd-variational-autoencoders.html</a:t>
            </a:r>
          </a:p>
          <a:p>
            <a:pPr marL="180000">
              <a:lnSpc>
                <a:spcPct val="100000"/>
              </a:lnSpc>
            </a:pPr>
            <a:r>
              <a:rPr lang="en-US" sz="1800" dirty="0"/>
              <a:t>https://www.cs.princeton.edu/courses/archive/spring17/cos598E/Ghassen.pdf</a:t>
            </a:r>
            <a:endParaRPr lang="he-IL" sz="1800" dirty="0"/>
          </a:p>
          <a:p>
            <a:pPr marL="180000">
              <a:lnSpc>
                <a:spcPct val="100000"/>
              </a:lnSpc>
            </a:pPr>
            <a:r>
              <a:rPr lang="en-US" sz="1800" dirty="0"/>
              <a:t>https://www.jeremyjordan.me/variational-autoencoders/</a:t>
            </a:r>
          </a:p>
          <a:p>
            <a:pPr marL="180000" indent="0">
              <a:lnSpc>
                <a:spcPct val="100000"/>
              </a:lnSpc>
              <a:buNone/>
            </a:pPr>
            <a:endParaRPr lang="en-US" sz="1800" dirty="0"/>
          </a:p>
        </p:txBody>
      </p:sp>
    </p:spTree>
    <p:extLst>
      <p:ext uri="{BB962C8B-B14F-4D97-AF65-F5344CB8AC3E}">
        <p14:creationId xmlns:p14="http://schemas.microsoft.com/office/powerpoint/2010/main" val="3327075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on Convexity</a:t>
            </a:r>
          </a:p>
        </p:txBody>
      </p:sp>
      <p:pic>
        <p:nvPicPr>
          <p:cNvPr id="1026" name="Picture 2" descr="https://upload.wikimedia.org/wikipedia/commons/thumb/6/6b/Convex_polygon_illustration1.svg/800px-Convex_polygon_illustration1.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783552"/>
            <a:ext cx="3733800" cy="3533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6/6c/Convex_polygon_illustration2.svg/220px-Convex_polygon_illustration2.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774" y="1863416"/>
            <a:ext cx="3568701" cy="33740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9076" y="5453058"/>
            <a:ext cx="3733800" cy="369332"/>
          </a:xfrm>
          <a:prstGeom prst="rect">
            <a:avLst/>
          </a:prstGeom>
          <a:noFill/>
        </p:spPr>
        <p:txBody>
          <a:bodyPr wrap="square" rtlCol="0">
            <a:spAutoFit/>
          </a:bodyPr>
          <a:lstStyle/>
          <a:p>
            <a:pPr algn="ctr"/>
            <a:r>
              <a:rPr lang="en-US" i="1" dirty="0"/>
              <a:t>Convex Set</a:t>
            </a:r>
          </a:p>
        </p:txBody>
      </p:sp>
      <p:sp>
        <p:nvSpPr>
          <p:cNvPr id="7" name="TextBox 6"/>
          <p:cNvSpPr txBox="1"/>
          <p:nvPr/>
        </p:nvSpPr>
        <p:spPr>
          <a:xfrm>
            <a:off x="4422774" y="5453058"/>
            <a:ext cx="3568701" cy="369332"/>
          </a:xfrm>
          <a:prstGeom prst="rect">
            <a:avLst/>
          </a:prstGeom>
          <a:noFill/>
        </p:spPr>
        <p:txBody>
          <a:bodyPr wrap="square" rtlCol="0">
            <a:spAutoFit/>
          </a:bodyPr>
          <a:lstStyle/>
          <a:p>
            <a:pPr algn="ctr"/>
            <a:r>
              <a:rPr lang="en-US" i="1" dirty="0"/>
              <a:t>Non-Convex Set</a:t>
            </a:r>
          </a:p>
        </p:txBody>
      </p:sp>
      <p:pic>
        <p:nvPicPr>
          <p:cNvPr id="1030" name="Picture 6" descr="https://upload.wikimedia.org/wikipedia/commons/thumb/d/df/Convex_supergraph.svg/329px-Convex_supergraph.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1373" y="1962327"/>
            <a:ext cx="3406775" cy="33550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461372" y="5453058"/>
            <a:ext cx="3406776" cy="369332"/>
          </a:xfrm>
          <a:prstGeom prst="rect">
            <a:avLst/>
          </a:prstGeom>
          <a:noFill/>
        </p:spPr>
        <p:txBody>
          <a:bodyPr wrap="square" rtlCol="0">
            <a:spAutoFit/>
          </a:bodyPr>
          <a:lstStyle/>
          <a:p>
            <a:pPr algn="ctr"/>
            <a:r>
              <a:rPr lang="en-US" i="1" dirty="0"/>
              <a:t>Convex Function</a:t>
            </a:r>
          </a:p>
        </p:txBody>
      </p:sp>
    </p:spTree>
    <p:extLst>
      <p:ext uri="{BB962C8B-B14F-4D97-AF65-F5344CB8AC3E}">
        <p14:creationId xmlns:p14="http://schemas.microsoft.com/office/powerpoint/2010/main" val="3333857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Space Representation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71" y="2044758"/>
            <a:ext cx="3802411" cy="38776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9651" y="2044758"/>
            <a:ext cx="3759447" cy="3877601"/>
          </a:xfrm>
          <a:prstGeom prst="rect">
            <a:avLst/>
          </a:prstGeom>
        </p:spPr>
      </p:pic>
      <p:sp>
        <p:nvSpPr>
          <p:cNvPr id="6" name="TextBox 5"/>
          <p:cNvSpPr txBox="1"/>
          <p:nvPr/>
        </p:nvSpPr>
        <p:spPr>
          <a:xfrm>
            <a:off x="1399271" y="6091763"/>
            <a:ext cx="3802411" cy="369332"/>
          </a:xfrm>
          <a:prstGeom prst="rect">
            <a:avLst/>
          </a:prstGeom>
          <a:noFill/>
        </p:spPr>
        <p:txBody>
          <a:bodyPr wrap="square" rtlCol="0">
            <a:spAutoFit/>
          </a:bodyPr>
          <a:lstStyle/>
          <a:p>
            <a:pPr algn="ctr"/>
            <a:r>
              <a:rPr lang="en-US" i="1" dirty="0"/>
              <a:t>Autoencoder</a:t>
            </a:r>
          </a:p>
        </p:txBody>
      </p:sp>
      <p:sp>
        <p:nvSpPr>
          <p:cNvPr id="7" name="TextBox 6"/>
          <p:cNvSpPr txBox="1"/>
          <p:nvPr/>
        </p:nvSpPr>
        <p:spPr>
          <a:xfrm>
            <a:off x="6939651" y="6091763"/>
            <a:ext cx="3802411" cy="369332"/>
          </a:xfrm>
          <a:prstGeom prst="rect">
            <a:avLst/>
          </a:prstGeom>
          <a:noFill/>
        </p:spPr>
        <p:txBody>
          <a:bodyPr wrap="square" rtlCol="0">
            <a:spAutoFit/>
          </a:bodyPr>
          <a:lstStyle/>
          <a:p>
            <a:pPr algn="ctr"/>
            <a:r>
              <a:rPr lang="en-US" i="1" dirty="0"/>
              <a:t>Variational Autoencoder</a:t>
            </a:r>
          </a:p>
        </p:txBody>
      </p:sp>
    </p:spTree>
    <p:extLst>
      <p:ext uri="{BB962C8B-B14F-4D97-AF65-F5344CB8AC3E}">
        <p14:creationId xmlns:p14="http://schemas.microsoft.com/office/powerpoint/2010/main" val="218601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Information Theory Recap</a:t>
            </a:r>
            <a:endParaRPr lang="he-IL" dirty="0"/>
          </a:p>
        </p:txBody>
      </p:sp>
    </p:spTree>
    <p:extLst>
      <p:ext uri="{BB962C8B-B14F-4D97-AF65-F5344CB8AC3E}">
        <p14:creationId xmlns:p14="http://schemas.microsoft.com/office/powerpoint/2010/main" val="4127775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4918</TotalTime>
  <Words>3563</Words>
  <Application>Microsoft Macintosh PowerPoint</Application>
  <PresentationFormat>Widescreen</PresentationFormat>
  <Paragraphs>418</Paragraphs>
  <Slides>60</Slides>
  <Notes>50</Notes>
  <HiddenSlides>8</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Cambria Math</vt:lpstr>
      <vt:lpstr>Consolas</vt:lpstr>
      <vt:lpstr>Office Theme</vt:lpstr>
      <vt:lpstr>Variational Autoencoders</vt:lpstr>
      <vt:lpstr>Recap - Autoencoders</vt:lpstr>
      <vt:lpstr>Variational Autoencoders</vt:lpstr>
      <vt:lpstr>Motivation</vt:lpstr>
      <vt:lpstr>Architecture</vt:lpstr>
      <vt:lpstr>VAE – Probabilistic Intuition</vt:lpstr>
      <vt:lpstr>Note on Convexity</vt:lpstr>
      <vt:lpstr>Latent Space Representation</vt:lpstr>
      <vt:lpstr>Information Theory Recap</vt:lpstr>
      <vt:lpstr>Information – Definition and Intuition</vt:lpstr>
      <vt:lpstr>Information - Derivation</vt:lpstr>
      <vt:lpstr>Information – Derivation – Cont.</vt:lpstr>
      <vt:lpstr>Entropy – Definition</vt:lpstr>
      <vt:lpstr>Entropy - Intuition</vt:lpstr>
      <vt:lpstr>Entropy - Intuition</vt:lpstr>
      <vt:lpstr>Proof of Gaussians having maximum Entropy</vt:lpstr>
      <vt:lpstr>Kullback–Leibler Divergence</vt:lpstr>
      <vt:lpstr>Kullback–Leibler Divergence Properties</vt:lpstr>
      <vt:lpstr>Information Theory - Summary</vt:lpstr>
      <vt:lpstr>Information Theory Perspective</vt:lpstr>
      <vt:lpstr>Latent Variable Models – General Case</vt:lpstr>
      <vt:lpstr>Learning Statistical Models</vt:lpstr>
      <vt:lpstr>Intractability - Intuition</vt:lpstr>
      <vt:lpstr>Intractability</vt:lpstr>
      <vt:lpstr>Variational Inference</vt:lpstr>
      <vt:lpstr>Variational Inference</vt:lpstr>
      <vt:lpstr>Information Theory Revisited</vt:lpstr>
      <vt:lpstr>Back to the optimization problem</vt:lpstr>
      <vt:lpstr>Let the derivations begin</vt:lpstr>
      <vt:lpstr>“Minimizing” KL Divergence</vt:lpstr>
      <vt:lpstr>“Minimizing” KL Divergence</vt:lpstr>
      <vt:lpstr>Evidence Lower BOund (ELBO)</vt:lpstr>
      <vt:lpstr>Putting it all together</vt:lpstr>
      <vt:lpstr>What we have so far</vt:lpstr>
      <vt:lpstr>Neural Network Perspective</vt:lpstr>
      <vt:lpstr>In practice</vt:lpstr>
      <vt:lpstr>Lower Bound: Reconstruction Error</vt:lpstr>
      <vt:lpstr>The Variational Autoencoder</vt:lpstr>
      <vt:lpstr>Features as Probability Distributions</vt:lpstr>
      <vt:lpstr>Features as Probability Distributions</vt:lpstr>
      <vt:lpstr>Features as Probability Distributions</vt:lpstr>
      <vt:lpstr>The Variational Autoencoder</vt:lpstr>
      <vt:lpstr>Sample Layer</vt:lpstr>
      <vt:lpstr>Back-Propagation through Random Operations</vt:lpstr>
      <vt:lpstr>PowerPoint Presentation</vt:lpstr>
      <vt:lpstr>Back-Propagation through Random Operations</vt:lpstr>
      <vt:lpstr>KL Divergence for Gaussian Distributions</vt:lpstr>
      <vt:lpstr>KL Divergence for Gaussian Distributions</vt:lpstr>
      <vt:lpstr>KL Divergence in code</vt:lpstr>
      <vt:lpstr>Back to VAE motivation</vt:lpstr>
      <vt:lpstr>Latent Space Visualizations</vt:lpstr>
      <vt:lpstr>Generating Numbers (MNIST)</vt:lpstr>
      <vt:lpstr>Generating Faces (CelebA)</vt:lpstr>
      <vt:lpstr>Latent Space Interpolation</vt:lpstr>
      <vt:lpstr>Latent Space Arithmetic</vt:lpstr>
      <vt:lpstr>Latent Space Arithmetic</vt:lpstr>
      <vt:lpstr>Latent Space Arithmetic</vt:lpstr>
      <vt:lpstr>Music VAE</vt:lpstr>
      <vt:lpstr>Summary</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Variational AE</dc:title>
  <dc:creator>Alon Oring</dc:creator>
  <cp:lastModifiedBy>Microsoft Office User</cp:lastModifiedBy>
  <cp:revision>173</cp:revision>
  <dcterms:created xsi:type="dcterms:W3CDTF">2018-04-17T19:57:11Z</dcterms:created>
  <dcterms:modified xsi:type="dcterms:W3CDTF">2022-11-29T07:22:11Z</dcterms:modified>
</cp:coreProperties>
</file>